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Lst>
  <p:notesMasterIdLst>
    <p:notesMasterId r:id="rId4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Lst>
  <p:sldSz cx="9144000" cy="6858000" type="screen4x3"/>
  <p:notesSz cx="6858000" cy="9118600"/>
  <p:defaultTextStyle>
    <a:defPPr>
      <a:defRPr lang="en-GB"/>
    </a:defPPr>
    <a:lvl1pPr algn="l" rtl="0" eaLnBrk="0" fontAlgn="base" hangingPunct="0">
      <a:spcBef>
        <a:spcPct val="0"/>
      </a:spcBef>
      <a:spcAft>
        <a:spcPct val="0"/>
      </a:spcAft>
      <a:defRPr kern="1200">
        <a:solidFill>
          <a:schemeClr val="bg1"/>
        </a:solidFill>
        <a:latin typeface="Times New Roman" charset="0"/>
        <a:ea typeface="ＭＳ Ｐゴシック" charset="0"/>
        <a:cs typeface="+mn-cs"/>
      </a:defRPr>
    </a:lvl1pPr>
    <a:lvl2pPr marL="457200" algn="l" rtl="0" eaLnBrk="0" fontAlgn="base" hangingPunct="0">
      <a:spcBef>
        <a:spcPct val="0"/>
      </a:spcBef>
      <a:spcAft>
        <a:spcPct val="0"/>
      </a:spcAft>
      <a:defRPr kern="1200">
        <a:solidFill>
          <a:schemeClr val="bg1"/>
        </a:solidFill>
        <a:latin typeface="Times New Roman" charset="0"/>
        <a:ea typeface="ＭＳ Ｐゴシック" charset="0"/>
        <a:cs typeface="+mn-cs"/>
      </a:defRPr>
    </a:lvl2pPr>
    <a:lvl3pPr marL="914400" algn="l" rtl="0" eaLnBrk="0" fontAlgn="base" hangingPunct="0">
      <a:spcBef>
        <a:spcPct val="0"/>
      </a:spcBef>
      <a:spcAft>
        <a:spcPct val="0"/>
      </a:spcAft>
      <a:defRPr kern="1200">
        <a:solidFill>
          <a:schemeClr val="bg1"/>
        </a:solidFill>
        <a:latin typeface="Times New Roman" charset="0"/>
        <a:ea typeface="ＭＳ Ｐゴシック" charset="0"/>
        <a:cs typeface="+mn-cs"/>
      </a:defRPr>
    </a:lvl3pPr>
    <a:lvl4pPr marL="1371600" algn="l" rtl="0" eaLnBrk="0" fontAlgn="base" hangingPunct="0">
      <a:spcBef>
        <a:spcPct val="0"/>
      </a:spcBef>
      <a:spcAft>
        <a:spcPct val="0"/>
      </a:spcAft>
      <a:defRPr kern="1200">
        <a:solidFill>
          <a:schemeClr val="bg1"/>
        </a:solidFill>
        <a:latin typeface="Times New Roman" charset="0"/>
        <a:ea typeface="ＭＳ Ｐゴシック" charset="0"/>
        <a:cs typeface="+mn-cs"/>
      </a:defRPr>
    </a:lvl4pPr>
    <a:lvl5pPr marL="1828800" algn="l" rtl="0" eaLnBrk="0" fontAlgn="base" hangingPunct="0">
      <a:spcBef>
        <a:spcPct val="0"/>
      </a:spcBef>
      <a:spcAft>
        <a:spcPct val="0"/>
      </a:spcAft>
      <a:defRPr kern="1200">
        <a:solidFill>
          <a:schemeClr val="bg1"/>
        </a:solidFill>
        <a:latin typeface="Times New Roman" charset="0"/>
        <a:ea typeface="ＭＳ Ｐゴシック" charset="0"/>
        <a:cs typeface="+mn-cs"/>
      </a:defRPr>
    </a:lvl5pPr>
    <a:lvl6pPr marL="2286000" algn="l" defTabSz="457200" rtl="0" eaLnBrk="1" latinLnBrk="0" hangingPunct="1">
      <a:defRPr kern="1200">
        <a:solidFill>
          <a:schemeClr val="bg1"/>
        </a:solidFill>
        <a:latin typeface="Times New Roman" charset="0"/>
        <a:ea typeface="ＭＳ Ｐゴシック" charset="0"/>
        <a:cs typeface="+mn-cs"/>
      </a:defRPr>
    </a:lvl6pPr>
    <a:lvl7pPr marL="2743200" algn="l" defTabSz="457200" rtl="0" eaLnBrk="1" latinLnBrk="0" hangingPunct="1">
      <a:defRPr kern="1200">
        <a:solidFill>
          <a:schemeClr val="bg1"/>
        </a:solidFill>
        <a:latin typeface="Times New Roman" charset="0"/>
        <a:ea typeface="ＭＳ Ｐゴシック" charset="0"/>
        <a:cs typeface="+mn-cs"/>
      </a:defRPr>
    </a:lvl7pPr>
    <a:lvl8pPr marL="3200400" algn="l" defTabSz="457200" rtl="0" eaLnBrk="1" latinLnBrk="0" hangingPunct="1">
      <a:defRPr kern="1200">
        <a:solidFill>
          <a:schemeClr val="bg1"/>
        </a:solidFill>
        <a:latin typeface="Times New Roman" charset="0"/>
        <a:ea typeface="ＭＳ Ｐゴシック" charset="0"/>
        <a:cs typeface="+mn-cs"/>
      </a:defRPr>
    </a:lvl8pPr>
    <a:lvl9pPr marL="3657600" algn="l" defTabSz="457200" rtl="0" eaLnBrk="1" latinLnBrk="0" hangingPunct="1">
      <a:defRPr kern="1200">
        <a:solidFill>
          <a:schemeClr val="bg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784" y="-10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AutoShape 1"/>
          <p:cNvSpPr>
            <a:spLocks noChangeArrowheads="1"/>
          </p:cNvSpPr>
          <p:nvPr/>
        </p:nvSpPr>
        <p:spPr bwMode="auto">
          <a:xfrm>
            <a:off x="0" y="0"/>
            <a:ext cx="6858000" cy="91186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8" name="Rectangle 2"/>
          <p:cNvSpPr>
            <a:spLocks noChangeArrowheads="1" noTextEdit="1"/>
          </p:cNvSpPr>
          <p:nvPr>
            <p:ph type="sldImg"/>
          </p:nvPr>
        </p:nvSpPr>
        <p:spPr bwMode="auto">
          <a:xfrm>
            <a:off x="1371600" y="520700"/>
            <a:ext cx="4014788" cy="31242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099" name="Text Box 3"/>
          <p:cNvSpPr txBox="1">
            <a:spLocks noChangeArrowheads="1"/>
          </p:cNvSpPr>
          <p:nvPr>
            <p:ph type="body" idx="1"/>
          </p:nvPr>
        </p:nvSpPr>
        <p:spPr bwMode="auto">
          <a:xfrm>
            <a:off x="641350" y="3730625"/>
            <a:ext cx="5484813" cy="466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360" tIns="45000" rIns="90360" bIns="4500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55416914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Rectangle 1"/>
          <p:cNvSpPr>
            <a:spLocks noChangeArrowheads="1" noTextEdit="1"/>
          </p:cNvSpPr>
          <p:nvPr>
            <p:ph type="sldImg"/>
          </p:nvPr>
        </p:nvSpPr>
        <p:spPr bwMode="auto">
          <a:xfrm>
            <a:off x="1296988" y="520700"/>
            <a:ext cx="4164012" cy="31242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4034" name="Text Box 2"/>
          <p:cNvSpPr txBox="1">
            <a:spLocks noChangeArrowheads="1"/>
          </p:cNvSpPr>
          <p:nvPr>
            <p:ph type="body" idx="1"/>
          </p:nvPr>
        </p:nvSpPr>
        <p:spPr bwMode="auto">
          <a:xfrm>
            <a:off x="641350" y="3730625"/>
            <a:ext cx="5484813" cy="4665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Rectangle 1"/>
          <p:cNvSpPr>
            <a:spLocks noChangeArrowheads="1" noTextEdit="1"/>
          </p:cNvSpPr>
          <p:nvPr>
            <p:ph type="sldImg"/>
          </p:nvPr>
        </p:nvSpPr>
        <p:spPr bwMode="auto">
          <a:xfrm>
            <a:off x="1609725" y="344488"/>
            <a:ext cx="3713163" cy="27844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5298" name="Text Box 2"/>
          <p:cNvSpPr txBox="1">
            <a:spLocks noChangeArrowheads="1"/>
          </p:cNvSpPr>
          <p:nvPr>
            <p:ph type="body" idx="1"/>
          </p:nvPr>
        </p:nvSpPr>
        <p:spPr bwMode="auto">
          <a:xfrm>
            <a:off x="188913" y="3263900"/>
            <a:ext cx="6669087" cy="5715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5000" rIns="9036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eaLnBrk="1" hangingPunct="1">
              <a:lnSpc>
                <a:spcPct val="93000"/>
              </a:lnSpc>
              <a:spcBef>
                <a:spcPts val="450"/>
              </a:spcBef>
              <a:buFont typeface="Arial" charset="0"/>
              <a:buNone/>
            </a:pPr>
            <a:r>
              <a:rPr lang="en-GB">
                <a:latin typeface="Arial" charset="0"/>
                <a:cs typeface="Arial Unicode MS" charset="0"/>
              </a:rPr>
              <a:t>In published studies, cramping has been reported to occur in more than 90% of women undergoing medical abortion.</a:t>
            </a:r>
            <a:r>
              <a:rPr lang="en-GB" baseline="30000">
                <a:latin typeface="Arial" charset="0"/>
                <a:cs typeface="Arial Unicode MS" charset="0"/>
              </a:rPr>
              <a:t>1</a:t>
            </a:r>
            <a:r>
              <a:rPr lang="en-GB">
                <a:latin typeface="Arial" charset="0"/>
                <a:cs typeface="Arial Unicode MS" charset="0"/>
              </a:rPr>
              <a:t> The pain ranges from mild to severe. In studies using methotrexate/misoprostol, pain begins an average of approximately 3 hours after misoprostol administration.</a:t>
            </a:r>
            <a:r>
              <a:rPr lang="en-GB" baseline="30000">
                <a:latin typeface="Arial" charset="0"/>
                <a:cs typeface="Arial Unicode MS" charset="0"/>
              </a:rPr>
              <a:t>2,3</a:t>
            </a:r>
            <a:r>
              <a:rPr lang="en-GB">
                <a:latin typeface="Arial" charset="0"/>
                <a:cs typeface="Arial Unicode MS" charset="0"/>
              </a:rPr>
              <a:t>  Persistent pain warrants an evaluation to rule out underlying pathology, such as infection.</a:t>
            </a:r>
          </a:p>
          <a:p>
            <a:pPr eaLnBrk="1" hangingPunct="1">
              <a:lnSpc>
                <a:spcPct val="90000"/>
              </a:lnSpc>
              <a:spcBef>
                <a:spcPts val="450"/>
              </a:spcBef>
              <a:buFont typeface="Arial" charset="0"/>
              <a:buNone/>
            </a:pPr>
            <a:r>
              <a:rPr lang="en-GB">
                <a:latin typeface="Arial" charset="0"/>
                <a:cs typeface="Arial Unicode MS" charset="0"/>
              </a:rPr>
              <a:t> </a:t>
            </a:r>
          </a:p>
          <a:p>
            <a:pPr eaLnBrk="1" hangingPunct="1">
              <a:lnSpc>
                <a:spcPct val="90000"/>
              </a:lnSpc>
              <a:spcBef>
                <a:spcPts val="450"/>
              </a:spcBef>
              <a:buFont typeface="Arial" charset="0"/>
              <a:buNone/>
            </a:pPr>
            <a:r>
              <a:rPr lang="en-GB">
                <a:latin typeface="Arial" charset="0"/>
                <a:cs typeface="Arial Unicode MS" charset="0"/>
              </a:rPr>
              <a:t>There is a tendency to think about pain management in terms of analgesic therapy, and analgesics certainly play a role in medical abortion. Patients should be provided with medications (or prescriptions) with initiation of treatment since a small percentage of women will abort from just the mifepristone. Additionally, one of the primary means of managing the pain of medical abortion is by providing counseling before the procedure and reassurance during the process. </a:t>
            </a:r>
          </a:p>
          <a:p>
            <a:pPr eaLnBrk="1" hangingPunct="1">
              <a:lnSpc>
                <a:spcPct val="90000"/>
              </a:lnSpc>
              <a:spcBef>
                <a:spcPts val="450"/>
              </a:spcBef>
              <a:buFont typeface="Arial" charset="0"/>
              <a:buNone/>
            </a:pPr>
            <a:endParaRPr lang="en-GB">
              <a:latin typeface="Arial" charset="0"/>
              <a:cs typeface="Arial Unicode MS" charset="0"/>
            </a:endParaRPr>
          </a:p>
          <a:p>
            <a:pPr eaLnBrk="1" hangingPunct="1">
              <a:lnSpc>
                <a:spcPct val="90000"/>
              </a:lnSpc>
              <a:spcBef>
                <a:spcPts val="450"/>
              </a:spcBef>
              <a:buFont typeface="Arial" charset="0"/>
              <a:buNone/>
            </a:pPr>
            <a:r>
              <a:rPr lang="en-GB">
                <a:latin typeface="Arial" charset="0"/>
                <a:cs typeface="Arial Unicode MS" charset="0"/>
              </a:rPr>
              <a:t>Patients experiencing medical-abortion-related pain in the home environment are free to select from a variety of medications. As a result, the severity of pain associated with the procedure and the true requirements for pain relief are difficult to assess.</a:t>
            </a:r>
            <a:r>
              <a:rPr lang="en-GB" baseline="30000">
                <a:latin typeface="Arial" charset="0"/>
                <a:cs typeface="Arial Unicode MS" charset="0"/>
              </a:rPr>
              <a:t>4</a:t>
            </a:r>
            <a:r>
              <a:rPr lang="en-GB">
                <a:latin typeface="Arial" charset="0"/>
                <a:cs typeface="Arial Unicode MS" charset="0"/>
              </a:rPr>
              <a:t> </a:t>
            </a:r>
          </a:p>
          <a:p>
            <a:pPr eaLnBrk="1" hangingPunct="1">
              <a:lnSpc>
                <a:spcPct val="90000"/>
              </a:lnSpc>
              <a:spcBef>
                <a:spcPts val="450"/>
              </a:spcBef>
              <a:buFont typeface="Arial" charset="0"/>
              <a:buNone/>
            </a:pPr>
            <a:endParaRPr lang="en-GB">
              <a:latin typeface="Arial" charset="0"/>
              <a:cs typeface="Arial Unicode MS" charset="0"/>
            </a:endParaRPr>
          </a:p>
          <a:p>
            <a:pPr eaLnBrk="1" hangingPunct="1">
              <a:lnSpc>
                <a:spcPct val="90000"/>
              </a:lnSpc>
              <a:spcBef>
                <a:spcPts val="450"/>
              </a:spcBef>
              <a:buFont typeface="Arial" charset="0"/>
              <a:buNone/>
            </a:pPr>
            <a:r>
              <a:rPr lang="en-GB">
                <a:latin typeface="Arial" charset="0"/>
                <a:cs typeface="Arial Unicode MS" charset="0"/>
              </a:rPr>
              <a:t>Pain alone rarely is an indication of an impending complication. However, pain accompanied by other signs or symptoms, such as fever, anxiety, and heavy bleeding, may require evaluation to make certain there is no underlying pathology or to provide reassurance to the patient.</a:t>
            </a:r>
          </a:p>
          <a:p>
            <a:pPr eaLnBrk="1" hangingPunct="1">
              <a:lnSpc>
                <a:spcPct val="90000"/>
              </a:lnSpc>
              <a:spcBef>
                <a:spcPts val="450"/>
              </a:spcBef>
              <a:buFont typeface="Arial" charset="0"/>
              <a:buNone/>
            </a:pPr>
            <a:endParaRPr lang="en-GB">
              <a:latin typeface="Arial" charset="0"/>
              <a:cs typeface="Arial Unicode MS" charset="0"/>
            </a:endParaRPr>
          </a:p>
          <a:p>
            <a:pPr eaLnBrk="1" hangingPunct="1">
              <a:lnSpc>
                <a:spcPct val="90000"/>
              </a:lnSpc>
              <a:spcBef>
                <a:spcPts val="338"/>
              </a:spcBef>
              <a:buFont typeface="Arial" charset="0"/>
              <a:buNone/>
            </a:pPr>
            <a:r>
              <a:rPr lang="en-GB" sz="900">
                <a:latin typeface="Arial" charset="0"/>
                <a:cs typeface="Arial Unicode MS" charset="0"/>
              </a:rPr>
              <a:t>Refs: 	</a:t>
            </a:r>
          </a:p>
          <a:p>
            <a:pPr eaLnBrk="1" hangingPunct="1">
              <a:lnSpc>
                <a:spcPct val="90000"/>
              </a:lnSpc>
              <a:spcBef>
                <a:spcPts val="338"/>
              </a:spcBef>
              <a:buFont typeface="Arial" charset="0"/>
              <a:buNone/>
            </a:pPr>
            <a:r>
              <a:rPr lang="en-GB" sz="900" baseline="30000">
                <a:latin typeface="Arial" charset="0"/>
                <a:cs typeface="Arial Unicode MS" charset="0"/>
              </a:rPr>
              <a:t>1</a:t>
            </a:r>
            <a:r>
              <a:rPr lang="en-GB" sz="900">
                <a:latin typeface="Arial" charset="0"/>
                <a:cs typeface="Arial Unicode MS" charset="0"/>
              </a:rPr>
              <a:t> Spitz IM, Bardin CW, Benton L, Robbins A. Early pregnancy termination with mifepristone and misoprostol in the United States. </a:t>
            </a:r>
            <a:r>
              <a:rPr lang="en-GB" sz="900" i="1">
                <a:latin typeface="Arial" charset="0"/>
                <a:cs typeface="Arial Unicode MS" charset="0"/>
              </a:rPr>
              <a:t>New Engl J Med</a:t>
            </a:r>
            <a:r>
              <a:rPr lang="en-GB" sz="900">
                <a:latin typeface="Arial" charset="0"/>
                <a:cs typeface="Arial Unicode MS" charset="0"/>
              </a:rPr>
              <a:t> 1998;338:1241-1247.</a:t>
            </a:r>
          </a:p>
          <a:p>
            <a:pPr eaLnBrk="1" hangingPunct="1">
              <a:lnSpc>
                <a:spcPct val="90000"/>
              </a:lnSpc>
              <a:spcBef>
                <a:spcPts val="338"/>
              </a:spcBef>
              <a:buFont typeface="Arial" charset="0"/>
              <a:buNone/>
            </a:pPr>
            <a:r>
              <a:rPr lang="en-GB" sz="900" baseline="30000">
                <a:latin typeface="Arial" charset="0"/>
                <a:cs typeface="Arial Unicode MS" charset="0"/>
              </a:rPr>
              <a:t>2 </a:t>
            </a:r>
            <a:r>
              <a:rPr lang="en-GB" sz="900">
                <a:latin typeface="Arial" charset="0"/>
                <a:cs typeface="Arial Unicode MS" charset="0"/>
              </a:rPr>
              <a:t>Creinin MD, Vittinghoff E, Schaff E, Klaisle C, Darney PD, Dean C. Medical abortion with oral methotrexate and vaginal misoprostol. </a:t>
            </a:r>
            <a:r>
              <a:rPr lang="en-GB" sz="900" i="1">
                <a:latin typeface="Arial" charset="0"/>
                <a:cs typeface="Arial Unicode MS" charset="0"/>
              </a:rPr>
              <a:t>Obstet Gynecol</a:t>
            </a:r>
            <a:r>
              <a:rPr lang="en-GB" sz="900">
                <a:latin typeface="Arial" charset="0"/>
                <a:cs typeface="Arial Unicode MS" charset="0"/>
              </a:rPr>
              <a:t> 1997;90:611-615.</a:t>
            </a:r>
          </a:p>
          <a:p>
            <a:pPr eaLnBrk="1" hangingPunct="1">
              <a:lnSpc>
                <a:spcPct val="90000"/>
              </a:lnSpc>
              <a:spcBef>
                <a:spcPts val="338"/>
              </a:spcBef>
              <a:buFont typeface="Arial" charset="0"/>
              <a:buNone/>
            </a:pPr>
            <a:r>
              <a:rPr lang="en-GB" sz="900" baseline="30000">
                <a:latin typeface="Arial" charset="0"/>
                <a:cs typeface="Arial Unicode MS" charset="0"/>
              </a:rPr>
              <a:t>3</a:t>
            </a:r>
            <a:r>
              <a:rPr lang="en-GB" sz="900">
                <a:latin typeface="Arial" charset="0"/>
                <a:cs typeface="Arial Unicode MS" charset="0"/>
              </a:rPr>
              <a:t> Creinin MD, Vittinghoff E, Keder L, Darney PD, Tiller G. Methotrexate and misoprostol for early abortion: a multicenter trial. I. Safety and efficacy. </a:t>
            </a:r>
            <a:r>
              <a:rPr lang="en-GB" sz="900" i="1">
                <a:latin typeface="Arial" charset="0"/>
                <a:cs typeface="Arial Unicode MS" charset="0"/>
              </a:rPr>
              <a:t>Contraception</a:t>
            </a:r>
            <a:r>
              <a:rPr lang="en-GB" sz="900">
                <a:latin typeface="Arial" charset="0"/>
                <a:cs typeface="Arial Unicode MS" charset="0"/>
              </a:rPr>
              <a:t> 1996;53:321-327.</a:t>
            </a:r>
          </a:p>
          <a:p>
            <a:pPr eaLnBrk="1" hangingPunct="1">
              <a:lnSpc>
                <a:spcPct val="90000"/>
              </a:lnSpc>
              <a:spcBef>
                <a:spcPts val="338"/>
              </a:spcBef>
              <a:buFont typeface="Arial" charset="0"/>
              <a:buNone/>
            </a:pPr>
            <a:r>
              <a:rPr lang="en-GB" sz="900" baseline="30000">
                <a:latin typeface="Arial" charset="0"/>
                <a:cs typeface="Arial Unicode MS" charset="0"/>
              </a:rPr>
              <a:t>4</a:t>
            </a:r>
            <a:r>
              <a:rPr lang="en-GB" sz="900">
                <a:latin typeface="Arial" charset="0"/>
                <a:cs typeface="Arial Unicode MS" charset="0"/>
              </a:rPr>
              <a:t> Kruse B, Poppema S, Creinin MD, Paul M. Management of side effects and complications in medical abortion. </a:t>
            </a:r>
            <a:r>
              <a:rPr lang="en-GB" sz="900" i="1">
                <a:latin typeface="Arial" charset="0"/>
                <a:cs typeface="Arial Unicode MS" charset="0"/>
              </a:rPr>
              <a:t>Am J Obstet Gynecol</a:t>
            </a:r>
            <a:r>
              <a:rPr lang="en-GB" sz="900">
                <a:latin typeface="Arial" charset="0"/>
                <a:cs typeface="Arial Unicode MS" charset="0"/>
              </a:rPr>
              <a:t> 2000;183(suppl):S65-S75. </a:t>
            </a:r>
          </a:p>
          <a:p>
            <a:pPr eaLnBrk="1" hangingPunct="1">
              <a:lnSpc>
                <a:spcPct val="90000"/>
              </a:lnSpc>
              <a:spcBef>
                <a:spcPts val="338"/>
              </a:spcBef>
              <a:buFont typeface="Arial" charset="0"/>
              <a:buNone/>
            </a:pPr>
            <a:endParaRPr lang="en-GB" sz="900">
              <a:latin typeface="Arial" charset="0"/>
              <a:cs typeface="Arial Unicode MS" charset="0"/>
            </a:endParaRPr>
          </a:p>
          <a:p>
            <a:pPr eaLnBrk="1" hangingPunct="1">
              <a:lnSpc>
                <a:spcPct val="90000"/>
              </a:lnSpc>
              <a:spcBef>
                <a:spcPts val="338"/>
              </a:spcBef>
              <a:buFont typeface="Arial" charset="0"/>
              <a:buNone/>
            </a:pPr>
            <a:r>
              <a:rPr lang="en-GB" sz="900">
                <a:latin typeface="Arial" charset="0"/>
                <a:cs typeface="Arial Unicode MS" charset="0"/>
              </a:rPr>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Rectangle 1"/>
          <p:cNvSpPr>
            <a:spLocks noChangeArrowheads="1" noTextEdit="1"/>
          </p:cNvSpPr>
          <p:nvPr>
            <p:ph type="sldImg"/>
          </p:nvPr>
        </p:nvSpPr>
        <p:spPr bwMode="auto">
          <a:xfrm>
            <a:off x="1447800" y="420688"/>
            <a:ext cx="3962400" cy="29718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6322" name="Text Box 2"/>
          <p:cNvSpPr txBox="1">
            <a:spLocks noChangeArrowheads="1"/>
          </p:cNvSpPr>
          <p:nvPr>
            <p:ph type="body" idx="1"/>
          </p:nvPr>
        </p:nvSpPr>
        <p:spPr bwMode="auto">
          <a:xfrm>
            <a:off x="188913" y="3505200"/>
            <a:ext cx="6480175" cy="54721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5000" rIns="9036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eaLnBrk="1" hangingPunct="1">
              <a:lnSpc>
                <a:spcPct val="93000"/>
              </a:lnSpc>
              <a:spcBef>
                <a:spcPts val="488"/>
              </a:spcBef>
              <a:buFont typeface="Arial" charset="0"/>
              <a:buNone/>
            </a:pPr>
            <a:r>
              <a:rPr lang="en-GB" sz="1300">
                <a:latin typeface="Arial" charset="0"/>
                <a:cs typeface="Arial Unicode MS" charset="0"/>
              </a:rPr>
              <a:t>Both non-narcotic and narcotic analgesics have been used for pain control in medical abortion. Non-narcotic medications include acetaminophen and nonsteroidal anti-inflammatory drugs (such as ibuprofen and naproxen). Narcotic analgesics, such as codeine or oxycodone, may be used in combination with non-narcotic drugs. In the study by Spitz and colleagues,</a:t>
            </a:r>
            <a:r>
              <a:rPr lang="en-GB" sz="1300" baseline="30000">
                <a:latin typeface="Arial" charset="0"/>
                <a:cs typeface="Arial Unicode MS" charset="0"/>
              </a:rPr>
              <a:t>1</a:t>
            </a:r>
            <a:r>
              <a:rPr lang="en-GB" sz="1300">
                <a:latin typeface="Arial" charset="0"/>
                <a:cs typeface="Arial Unicode MS" charset="0"/>
              </a:rPr>
              <a:t> 29% of women received opiates.</a:t>
            </a:r>
          </a:p>
          <a:p>
            <a:pPr eaLnBrk="1" hangingPunct="1">
              <a:spcBef>
                <a:spcPts val="488"/>
              </a:spcBef>
              <a:buFont typeface="Arial" charset="0"/>
              <a:buNone/>
            </a:pPr>
            <a:endParaRPr lang="en-GB" sz="1300">
              <a:latin typeface="Arial" charset="0"/>
              <a:cs typeface="Arial Unicode MS" charset="0"/>
            </a:endParaRPr>
          </a:p>
          <a:p>
            <a:pPr eaLnBrk="1" hangingPunct="1">
              <a:spcBef>
                <a:spcPts val="488"/>
              </a:spcBef>
              <a:buFont typeface="Arial" charset="0"/>
              <a:buNone/>
            </a:pPr>
            <a:r>
              <a:rPr lang="en-GB" sz="1300">
                <a:latin typeface="Arial" charset="0"/>
                <a:cs typeface="Arial Unicode MS" charset="0"/>
              </a:rPr>
              <a:t>Nonsteroidal anti-inflammatory drugs (NSAIDs) can be used at the time of misoprostol administration without concern that they will interfere with the action of misoprostol. NSAIDs inhibit prostaglandin synthetase, an enzyme involved in prostaglandin synthesis; they do not block the effect of exogenous prostaglandin analogues such as misoprostol.</a:t>
            </a:r>
            <a:r>
              <a:rPr lang="en-GB" sz="1300" baseline="30000">
                <a:latin typeface="Arial" charset="0"/>
                <a:cs typeface="Arial Unicode MS" charset="0"/>
              </a:rPr>
              <a:t>2</a:t>
            </a:r>
            <a:r>
              <a:rPr lang="en-GB" sz="1300">
                <a:latin typeface="Arial" charset="0"/>
                <a:cs typeface="Arial Unicode MS" charset="0"/>
              </a:rPr>
              <a:t>  </a:t>
            </a:r>
          </a:p>
          <a:p>
            <a:pPr eaLnBrk="1" hangingPunct="1">
              <a:spcBef>
                <a:spcPts val="488"/>
              </a:spcBef>
              <a:buFont typeface="Arial" charset="0"/>
              <a:buNone/>
            </a:pPr>
            <a:endParaRPr lang="en-GB" sz="1300">
              <a:latin typeface="Arial" charset="0"/>
              <a:cs typeface="Arial Unicode MS" charset="0"/>
            </a:endParaRPr>
          </a:p>
          <a:p>
            <a:pPr eaLnBrk="1" hangingPunct="1">
              <a:spcBef>
                <a:spcPts val="525"/>
              </a:spcBef>
              <a:buFont typeface="Arial" charset="0"/>
              <a:buNone/>
            </a:pPr>
            <a:r>
              <a:rPr lang="en-GB" sz="1300">
                <a:latin typeface="Arial" charset="0"/>
                <a:cs typeface="Times New Roman" charset="0"/>
              </a:rPr>
              <a:t>Although no studies have addressed whether preventive (appropriate nutrition, hydration, rest, adaptation of schedule) and non-medical palliative measures (heating pads, hot water bottle, rest and relaxation techniques) reduce side effects, these measures could be tried to see if they improve the patient</a:t>
            </a:r>
            <a:r>
              <a:rPr lang="en-GB" altLang="en-GB" sz="1300">
                <a:latin typeface="Arial" charset="0"/>
                <a:cs typeface="Times New Roman" charset="0"/>
              </a:rPr>
              <a:t>’</a:t>
            </a:r>
            <a:r>
              <a:rPr lang="en-GB" sz="1300">
                <a:latin typeface="Arial" charset="0"/>
                <a:cs typeface="Times New Roman" charset="0"/>
              </a:rPr>
              <a:t>s comfort.  The presence of a supportive adult and contact with the health care provider for information may also prove beneficial.</a:t>
            </a:r>
            <a:r>
              <a:rPr lang="en-GB" sz="1400">
                <a:latin typeface="Arial" charset="0"/>
                <a:cs typeface="Times New Roman" charset="0"/>
              </a:rPr>
              <a:t>  </a:t>
            </a:r>
          </a:p>
          <a:p>
            <a:pPr eaLnBrk="1" hangingPunct="1">
              <a:spcBef>
                <a:spcPts val="525"/>
              </a:spcBef>
              <a:buFont typeface="Arial" charset="0"/>
              <a:buNone/>
            </a:pPr>
            <a:endParaRPr lang="en-GB" sz="1400">
              <a:latin typeface="Arial" charset="0"/>
              <a:cs typeface="Arial Unicode MS" charset="0"/>
            </a:endParaRPr>
          </a:p>
          <a:p>
            <a:pPr eaLnBrk="1" hangingPunct="1">
              <a:spcBef>
                <a:spcPts val="450"/>
              </a:spcBef>
              <a:buFont typeface="Arial" charset="0"/>
              <a:buNone/>
            </a:pPr>
            <a:r>
              <a:rPr lang="en-GB">
                <a:latin typeface="Arial" charset="0"/>
                <a:cs typeface="Arial Unicode MS" charset="0"/>
              </a:rPr>
              <a:t>Refs:</a:t>
            </a:r>
          </a:p>
          <a:p>
            <a:pPr eaLnBrk="1" hangingPunct="1">
              <a:spcBef>
                <a:spcPts val="450"/>
              </a:spcBef>
              <a:buFont typeface="Arial" charset="0"/>
              <a:buNone/>
            </a:pPr>
            <a:r>
              <a:rPr lang="en-GB" baseline="30000">
                <a:latin typeface="Arial" charset="0"/>
                <a:cs typeface="Arial Unicode MS" charset="0"/>
              </a:rPr>
              <a:t>1 </a:t>
            </a:r>
            <a:r>
              <a:rPr lang="en-GB">
                <a:latin typeface="Arial" charset="0"/>
                <a:cs typeface="Arial Unicode MS" charset="0"/>
              </a:rPr>
              <a:t>Spitz IM, Bardin CW, Benton L, Robbins A. Early pregnancy termination with mifepristone and misoprostol in the United States. </a:t>
            </a:r>
            <a:r>
              <a:rPr lang="en-GB" i="1">
                <a:latin typeface="Arial" charset="0"/>
                <a:cs typeface="Arial Unicode MS" charset="0"/>
              </a:rPr>
              <a:t>N Engl J Med</a:t>
            </a:r>
            <a:r>
              <a:rPr lang="en-GB">
                <a:latin typeface="Arial" charset="0"/>
                <a:cs typeface="Arial Unicode MS" charset="0"/>
              </a:rPr>
              <a:t> 1998;338:1241-1247.</a:t>
            </a:r>
          </a:p>
          <a:p>
            <a:pPr eaLnBrk="1" hangingPunct="1">
              <a:spcBef>
                <a:spcPts val="450"/>
              </a:spcBef>
              <a:buFont typeface="Arial" charset="0"/>
              <a:buNone/>
            </a:pPr>
            <a:r>
              <a:rPr lang="en-GB" baseline="30000">
                <a:latin typeface="Arial" charset="0"/>
                <a:cs typeface="Arial Unicode MS" charset="0"/>
              </a:rPr>
              <a:t>2 </a:t>
            </a:r>
            <a:r>
              <a:rPr lang="en-GB">
                <a:latin typeface="Arial" charset="0"/>
                <a:cs typeface="Arial Unicode MS" charset="0"/>
              </a:rPr>
              <a:t>Creinin MD, Shulman T. Effect of nonsteroidal anti-inflammatory drugs on the action of misoprostol in a regimen for early abortion. </a:t>
            </a:r>
            <a:r>
              <a:rPr lang="en-GB" i="1">
                <a:latin typeface="Arial" charset="0"/>
                <a:cs typeface="Arial Unicode MS" charset="0"/>
              </a:rPr>
              <a:t>Contraception</a:t>
            </a:r>
            <a:r>
              <a:rPr lang="en-GB">
                <a:latin typeface="Arial" charset="0"/>
                <a:cs typeface="Arial Unicode MS" charset="0"/>
              </a:rPr>
              <a:t> 1997;56:165-168.</a:t>
            </a:r>
          </a:p>
          <a:p>
            <a:pPr eaLnBrk="1" hangingPunct="1">
              <a:spcBef>
                <a:spcPts val="450"/>
              </a:spcBef>
              <a:buFont typeface="Arial" charset="0"/>
              <a:buNone/>
            </a:pPr>
            <a:endParaRPr lang="en-GB">
              <a:latin typeface="Arial" charset="0"/>
              <a:cs typeface="Arial Unicode M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Rectangle 1"/>
          <p:cNvSpPr>
            <a:spLocks noChangeArrowheads="1" noTextEdit="1"/>
          </p:cNvSpPr>
          <p:nvPr>
            <p:ph type="sldImg"/>
          </p:nvPr>
        </p:nvSpPr>
        <p:spPr bwMode="auto">
          <a:xfrm>
            <a:off x="1712913" y="300038"/>
            <a:ext cx="3287712" cy="24653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7346" name="Text Box 2"/>
          <p:cNvSpPr txBox="1">
            <a:spLocks noChangeArrowheads="1"/>
          </p:cNvSpPr>
          <p:nvPr>
            <p:ph type="body" idx="1"/>
          </p:nvPr>
        </p:nvSpPr>
        <p:spPr bwMode="auto">
          <a:xfrm>
            <a:off x="188913" y="2752725"/>
            <a:ext cx="6556375" cy="6272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20" tIns="45360" rIns="90720" bIns="4536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eaLnBrk="1" hangingPunct="1">
              <a:lnSpc>
                <a:spcPct val="93000"/>
              </a:lnSpc>
              <a:spcBef>
                <a:spcPts val="338"/>
              </a:spcBef>
              <a:buFont typeface="Arial" charset="0"/>
              <a:buNone/>
            </a:pPr>
            <a:r>
              <a:rPr lang="en-GB" sz="900">
                <a:latin typeface="Arial" charset="0"/>
                <a:cs typeface="Arial Unicode MS" charset="0"/>
              </a:rPr>
              <a:t>Typically, the greatest concern for both patients and providers is bleeding. The amount of bleeding that is considered normal during a medical abortion is usually greater than menstrual blood loss. Women need to be counseled about the likely duration, quantity, and quality of bleeding (e.g., possible passage of blood clots)  to be expected. Adequate preparation will decrease the likelihood that this side effect will be anxiety-provoking.</a:t>
            </a:r>
            <a:r>
              <a:rPr lang="en-GB" sz="900" baseline="30000">
                <a:latin typeface="Arial" charset="0"/>
                <a:cs typeface="Arial Unicode MS" charset="0"/>
              </a:rPr>
              <a:t>1</a:t>
            </a:r>
            <a:r>
              <a:rPr lang="en-GB" sz="900">
                <a:latin typeface="Arial" charset="0"/>
                <a:cs typeface="Arial Unicode MS" charset="0"/>
              </a:rPr>
              <a:t> </a:t>
            </a:r>
          </a:p>
          <a:p>
            <a:pPr eaLnBrk="1" hangingPunct="1">
              <a:spcBef>
                <a:spcPts val="300"/>
              </a:spcBef>
              <a:buFont typeface="Arial" charset="0"/>
              <a:buNone/>
            </a:pPr>
            <a:endParaRPr lang="en-GB" sz="800">
              <a:latin typeface="Arial" charset="0"/>
              <a:cs typeface="Arial Unicode MS" charset="0"/>
            </a:endParaRPr>
          </a:p>
          <a:p>
            <a:pPr eaLnBrk="1" hangingPunct="1">
              <a:spcBef>
                <a:spcPts val="338"/>
              </a:spcBef>
              <a:buFont typeface="Arial" charset="0"/>
              <a:buNone/>
            </a:pPr>
            <a:r>
              <a:rPr lang="en-GB" sz="900">
                <a:latin typeface="Arial" charset="0"/>
                <a:cs typeface="Arial Unicode MS" charset="0"/>
              </a:rPr>
              <a:t>In two medical abortion studies involving the regimen of methotrexate followed by misoprostol, bleeding (and/or cramping) began approximately 3 hours to 4.6 hours after misoprostol administration.</a:t>
            </a:r>
            <a:r>
              <a:rPr lang="en-GB" sz="900" baseline="30000">
                <a:latin typeface="Arial" charset="0"/>
                <a:cs typeface="Arial Unicode MS" charset="0"/>
              </a:rPr>
              <a:t>1, 2</a:t>
            </a:r>
            <a:r>
              <a:rPr lang="en-GB" sz="900">
                <a:latin typeface="Arial" charset="0"/>
                <a:cs typeface="Arial Unicode MS" charset="0"/>
              </a:rPr>
              <a:t> </a:t>
            </a:r>
            <a:r>
              <a:rPr lang="en-GB" sz="900" baseline="30000">
                <a:latin typeface="Arial" charset="0"/>
                <a:cs typeface="Arial Unicode MS" charset="0"/>
              </a:rPr>
              <a:t> </a:t>
            </a:r>
            <a:r>
              <a:rPr lang="en-GB" sz="900">
                <a:latin typeface="Arial" charset="0"/>
                <a:cs typeface="Arial Unicode MS" charset="0"/>
              </a:rPr>
              <a:t>In a study utilizing 600 mg mifepristone and oral misoprostol, the mean onset of bleeding was 3 hours after misoprostol administration,</a:t>
            </a:r>
            <a:r>
              <a:rPr lang="en-GB" sz="900" baseline="30000">
                <a:latin typeface="Arial" charset="0"/>
                <a:cs typeface="Arial Unicode MS" charset="0"/>
              </a:rPr>
              <a:t>2</a:t>
            </a:r>
            <a:r>
              <a:rPr lang="en-GB" sz="900">
                <a:latin typeface="Arial" charset="0"/>
                <a:cs typeface="Arial Unicode MS" charset="0"/>
              </a:rPr>
              <a:t> and in numerous studies using either vaginal or oral misoprostol in conjunction with mifepristone onset of bleeding has occurred within 4 hours of misoprostol use in the vast majority of women (80-92%) and bleeding has begun within 24 hours of misoprostol use for nearly all women (97-98%).</a:t>
            </a:r>
            <a:r>
              <a:rPr lang="en-GB" sz="900" baseline="30000">
                <a:latin typeface="Arial" charset="0"/>
                <a:cs typeface="Arial Unicode MS" charset="0"/>
              </a:rPr>
              <a:t>3-6</a:t>
            </a:r>
            <a:r>
              <a:rPr lang="en-GB" sz="900">
                <a:latin typeface="Arial" charset="0"/>
                <a:cs typeface="Arial Unicode MS" charset="0"/>
              </a:rPr>
              <a:t>  With the mifepristone/misoprostol regimen, women on average can expect some amount of bleeding for approximately 9 days, with a range of 1 to 45 days.</a:t>
            </a:r>
            <a:r>
              <a:rPr lang="en-GB" sz="900" baseline="30000">
                <a:latin typeface="Arial" charset="0"/>
                <a:cs typeface="Arial Unicode MS" charset="0"/>
              </a:rPr>
              <a:t>7 </a:t>
            </a:r>
            <a:r>
              <a:rPr lang="en-GB" sz="900">
                <a:latin typeface="Arial" charset="0"/>
                <a:cs typeface="Arial Unicode MS" charset="0"/>
              </a:rPr>
              <a:t>A comparative study shows that there is no difference in the change in hemoglobin values after medical abortion or suction curettage.</a:t>
            </a:r>
            <a:r>
              <a:rPr lang="en-GB" sz="900" baseline="30000">
                <a:latin typeface="Arial" charset="0"/>
                <a:cs typeface="Arial Unicode MS" charset="0"/>
              </a:rPr>
              <a:t>8 </a:t>
            </a:r>
            <a:r>
              <a:rPr lang="en-GB" sz="900">
                <a:latin typeface="Arial" charset="0"/>
                <a:cs typeface="Arial Unicode MS" charset="0"/>
              </a:rPr>
              <a:t>Compared with vacuum aspiration, however, women can experience bleeding for a longer period of time with medical abortion. </a:t>
            </a:r>
          </a:p>
          <a:p>
            <a:pPr eaLnBrk="1" hangingPunct="1">
              <a:spcBef>
                <a:spcPts val="300"/>
              </a:spcBef>
              <a:buFont typeface="Arial" charset="0"/>
              <a:buNone/>
            </a:pPr>
            <a:endParaRPr lang="en-GB" sz="800">
              <a:latin typeface="Arial" charset="0"/>
              <a:cs typeface="Arial Unicode MS" charset="0"/>
            </a:endParaRPr>
          </a:p>
          <a:p>
            <a:pPr eaLnBrk="1" hangingPunct="1">
              <a:spcBef>
                <a:spcPts val="338"/>
              </a:spcBef>
              <a:buFont typeface="Arial" charset="0"/>
              <a:buNone/>
            </a:pPr>
            <a:r>
              <a:rPr lang="en-GB" sz="900">
                <a:latin typeface="Arial" charset="0"/>
                <a:cs typeface="Arial Unicode MS" charset="0"/>
              </a:rPr>
              <a:t>Excessive bleeding is unusual for medical abortion. However, the occasional patient who reports saturating 2 or more maxipads per hour for 2 consecutive hours should contact her provider. In one large multicenter trial using mifepristone 200 mg followed by misoprostol 800 µg vaginally, 0.4% of participants required surgical intervention to control bleeding.</a:t>
            </a:r>
            <a:r>
              <a:rPr lang="en-GB" sz="900" baseline="30000">
                <a:latin typeface="Arial" charset="0"/>
                <a:cs typeface="Arial Unicode MS" charset="0"/>
              </a:rPr>
              <a:t>9</a:t>
            </a:r>
            <a:r>
              <a:rPr lang="en-GB" sz="900">
                <a:latin typeface="Arial" charset="0"/>
                <a:cs typeface="Arial Unicode MS" charset="0"/>
              </a:rPr>
              <a:t> In the multicenter trial published by Spitz and colleagues,</a:t>
            </a:r>
            <a:r>
              <a:rPr lang="en-GB" sz="900" baseline="30000">
                <a:latin typeface="Arial" charset="0"/>
                <a:cs typeface="Arial Unicode MS" charset="0"/>
              </a:rPr>
              <a:t>10</a:t>
            </a:r>
            <a:r>
              <a:rPr lang="en-GB" sz="900">
                <a:latin typeface="Arial" charset="0"/>
                <a:cs typeface="Arial Unicode MS" charset="0"/>
              </a:rPr>
              <a:t> 0.2% of women required a transfusion following medical abortion with 600 mg of mifepristone and 400 µg of oral misoprostol.  Because of the bimodal nature of bleeding that requires intervention, patients should also be informed that they may experience a second episode of bleeding 3 to 5 weeks after taking mifepristone and to contact their provider if the bleeding is excessive.</a:t>
            </a:r>
            <a:r>
              <a:rPr lang="en-GB" sz="900" baseline="30000">
                <a:latin typeface="Arial" charset="0"/>
                <a:cs typeface="Arial Unicode MS" charset="0"/>
              </a:rPr>
              <a:t>11</a:t>
            </a:r>
          </a:p>
          <a:p>
            <a:pPr eaLnBrk="1" hangingPunct="1">
              <a:spcBef>
                <a:spcPts val="338"/>
              </a:spcBef>
              <a:buFont typeface="Arial" charset="0"/>
              <a:buNone/>
            </a:pPr>
            <a:endParaRPr lang="en-GB" sz="900">
              <a:latin typeface="Arial" charset="0"/>
              <a:cs typeface="Arial Unicode MS" charset="0"/>
            </a:endParaRPr>
          </a:p>
          <a:p>
            <a:pPr eaLnBrk="1" hangingPunct="1">
              <a:spcBef>
                <a:spcPts val="263"/>
              </a:spcBef>
              <a:buFont typeface="Arial" charset="0"/>
              <a:buNone/>
            </a:pPr>
            <a:r>
              <a:rPr lang="en-GB" sz="700">
                <a:latin typeface="Arial" charset="0"/>
                <a:cs typeface="Arial Unicode MS" charset="0"/>
              </a:rPr>
              <a:t>Refs:</a:t>
            </a:r>
          </a:p>
          <a:p>
            <a:pPr eaLnBrk="1" hangingPunct="1">
              <a:spcBef>
                <a:spcPts val="263"/>
              </a:spcBef>
              <a:buFont typeface="Arial" charset="0"/>
              <a:buNone/>
            </a:pPr>
            <a:r>
              <a:rPr lang="en-GB" sz="700" baseline="30000">
                <a:latin typeface="Arial" charset="0"/>
                <a:cs typeface="Arial Unicode MS" charset="0"/>
              </a:rPr>
              <a:t>1 </a:t>
            </a:r>
            <a:r>
              <a:rPr lang="en-GB" sz="700">
                <a:latin typeface="Arial" charset="0"/>
                <a:cs typeface="Arial Unicode MS" charset="0"/>
              </a:rPr>
              <a:t>Creinin MD, Vittinghoff E, Keder L, Darney PD, Tiller G. Methotrexate and misoprostol for early abortion: a multicenter trial. I. Safety and efficacy. </a:t>
            </a:r>
            <a:r>
              <a:rPr lang="en-GB" sz="700" i="1">
                <a:latin typeface="Arial" charset="0"/>
                <a:cs typeface="Arial Unicode MS" charset="0"/>
              </a:rPr>
              <a:t>Contraception</a:t>
            </a:r>
            <a:r>
              <a:rPr lang="en-GB" sz="700">
                <a:latin typeface="Arial" charset="0"/>
                <a:cs typeface="Arial Unicode MS" charset="0"/>
              </a:rPr>
              <a:t> 1996;53:321-327.</a:t>
            </a:r>
          </a:p>
          <a:p>
            <a:pPr eaLnBrk="1" hangingPunct="1">
              <a:spcBef>
                <a:spcPts val="263"/>
              </a:spcBef>
              <a:buFont typeface="Arial" charset="0"/>
              <a:buNone/>
            </a:pPr>
            <a:r>
              <a:rPr lang="en-GB" sz="700" baseline="30000">
                <a:latin typeface="Arial" charset="0"/>
                <a:cs typeface="Arial Unicode MS" charset="0"/>
              </a:rPr>
              <a:t>2</a:t>
            </a:r>
            <a:r>
              <a:rPr lang="en-GB" sz="700">
                <a:latin typeface="Arial" charset="0"/>
                <a:cs typeface="Arial Unicode MS" charset="0"/>
              </a:rPr>
              <a:t> </a:t>
            </a:r>
            <a:r>
              <a:rPr lang="en-GB" sz="700">
                <a:latin typeface="Arial" charset="0"/>
                <a:cs typeface="Times New Roman" charset="0"/>
              </a:rPr>
              <a:t>Wiebe E, Dunn S, Guilbert E, Jacot F, Lugtig L.  Comparison of abortions induced by methotrexate or mifepristone followed by misoprostol.  </a:t>
            </a:r>
            <a:r>
              <a:rPr lang="en-GB" sz="700" i="1">
                <a:latin typeface="Arial" charset="0"/>
                <a:cs typeface="Times New Roman" charset="0"/>
              </a:rPr>
              <a:t>Obstet Gynecol</a:t>
            </a:r>
            <a:r>
              <a:rPr lang="en-GB" sz="700">
                <a:latin typeface="Arial" charset="0"/>
                <a:cs typeface="Times New Roman" charset="0"/>
              </a:rPr>
              <a:t> 2002; 99: 813-9.</a:t>
            </a:r>
          </a:p>
          <a:p>
            <a:pPr eaLnBrk="1" hangingPunct="1">
              <a:spcBef>
                <a:spcPts val="263"/>
              </a:spcBef>
              <a:buFont typeface="Arial" charset="0"/>
              <a:buNone/>
            </a:pPr>
            <a:r>
              <a:rPr lang="en-GB" sz="700" baseline="30000">
                <a:latin typeface="Arial" charset="0"/>
                <a:cs typeface="Times New Roman" charset="0"/>
              </a:rPr>
              <a:t>3</a:t>
            </a:r>
            <a:r>
              <a:rPr lang="en-GB" sz="700">
                <a:latin typeface="Arial" charset="0"/>
                <a:cs typeface="Times New Roman" charset="0"/>
              </a:rPr>
              <a:t> Schaff EA, Eisinger SH, Stadalius LS, Franks P, Gore BZ, Poppema S.  Low-dose mifepristone 200 mg and vaginal misoprostol for abortion.  </a:t>
            </a:r>
            <a:r>
              <a:rPr lang="en-GB" sz="700" i="1">
                <a:latin typeface="Arial" charset="0"/>
                <a:cs typeface="Times New Roman" charset="0"/>
              </a:rPr>
              <a:t>Contraception</a:t>
            </a:r>
            <a:r>
              <a:rPr lang="en-GB" sz="700">
                <a:latin typeface="Arial" charset="0"/>
                <a:cs typeface="Times New Roman" charset="0"/>
              </a:rPr>
              <a:t> 1999; 59: 1-6.</a:t>
            </a:r>
          </a:p>
          <a:p>
            <a:pPr eaLnBrk="1" hangingPunct="1">
              <a:spcBef>
                <a:spcPts val="263"/>
              </a:spcBef>
              <a:buFont typeface="Arial" charset="0"/>
              <a:buNone/>
            </a:pPr>
            <a:r>
              <a:rPr lang="en-GB" sz="700" baseline="30000">
                <a:latin typeface="Arial" charset="0"/>
                <a:cs typeface="Times New Roman" charset="0"/>
              </a:rPr>
              <a:t>4</a:t>
            </a:r>
            <a:r>
              <a:rPr lang="en-GB" sz="700">
                <a:latin typeface="Arial" charset="0"/>
                <a:cs typeface="Times New Roman" charset="0"/>
              </a:rPr>
              <a:t> Schaff EA, Fielding SL, Westhoff C.  Randomized trail of oral versus vaginal misoprostol at one day after mifepristone for early medical abortion.  </a:t>
            </a:r>
            <a:r>
              <a:rPr lang="en-GB" sz="700" i="1">
                <a:latin typeface="Arial" charset="0"/>
                <a:cs typeface="Times New Roman" charset="0"/>
              </a:rPr>
              <a:t>Contraception</a:t>
            </a:r>
            <a:r>
              <a:rPr lang="en-GB" sz="700">
                <a:latin typeface="Arial" charset="0"/>
                <a:cs typeface="Times New Roman" charset="0"/>
              </a:rPr>
              <a:t> 2001; 64: 81-85.</a:t>
            </a:r>
          </a:p>
          <a:p>
            <a:pPr eaLnBrk="1" hangingPunct="1">
              <a:spcBef>
                <a:spcPts val="263"/>
              </a:spcBef>
              <a:buFont typeface="Arial" charset="0"/>
              <a:buNone/>
            </a:pPr>
            <a:r>
              <a:rPr lang="en-GB" sz="700" baseline="30000">
                <a:latin typeface="Arial" charset="0"/>
                <a:cs typeface="Times New Roman" charset="0"/>
              </a:rPr>
              <a:t>5</a:t>
            </a:r>
            <a:r>
              <a:rPr lang="en-GB" sz="700">
                <a:latin typeface="Arial" charset="0"/>
                <a:cs typeface="Times New Roman" charset="0"/>
              </a:rPr>
              <a:t> Schaff EA, Fielding SL, Westhoff C, Ellertson C, Eisinger SH, Stadalius LS, Fuller L.  Vaginal misoprostol administered 1, 2, or 3 days after mifepristone for early medical abortion:  a randomized trial.  </a:t>
            </a:r>
            <a:r>
              <a:rPr lang="en-GB" sz="700" i="1">
                <a:latin typeface="Arial" charset="0"/>
                <a:cs typeface="Times New Roman" charset="0"/>
              </a:rPr>
              <a:t>JAMA</a:t>
            </a:r>
            <a:r>
              <a:rPr lang="en-GB" sz="700">
                <a:latin typeface="Arial" charset="0"/>
                <a:cs typeface="Times New Roman" charset="0"/>
              </a:rPr>
              <a:t> 2000; 284: 1948-1953.</a:t>
            </a:r>
          </a:p>
          <a:p>
            <a:pPr eaLnBrk="1" hangingPunct="1">
              <a:spcBef>
                <a:spcPts val="263"/>
              </a:spcBef>
              <a:buFont typeface="Arial" charset="0"/>
              <a:buNone/>
            </a:pPr>
            <a:r>
              <a:rPr lang="en-GB" sz="700" baseline="30000">
                <a:latin typeface="Arial" charset="0"/>
                <a:cs typeface="Times New Roman" charset="0"/>
              </a:rPr>
              <a:t>6</a:t>
            </a:r>
            <a:r>
              <a:rPr lang="en-GB" sz="700">
                <a:latin typeface="Arial" charset="0"/>
                <a:cs typeface="Arial Unicode MS" charset="0"/>
              </a:rPr>
              <a:t>Schaff EA, Fielding SL, Eisinger SH, Stadalius LS, Fuller L. Low-dose mifepristone followed by vaginal misoprostol at 48 hours for abortion up to 63 days. </a:t>
            </a:r>
            <a:r>
              <a:rPr lang="en-GB" sz="700" i="1">
                <a:latin typeface="Arial" charset="0"/>
                <a:cs typeface="Arial Unicode MS" charset="0"/>
              </a:rPr>
              <a:t>Contraception</a:t>
            </a:r>
            <a:r>
              <a:rPr lang="en-GB" sz="700">
                <a:latin typeface="Arial" charset="0"/>
                <a:cs typeface="Arial Unicode MS" charset="0"/>
              </a:rPr>
              <a:t> 2000;61:41-46.</a:t>
            </a:r>
          </a:p>
          <a:p>
            <a:pPr eaLnBrk="1" hangingPunct="1">
              <a:spcBef>
                <a:spcPts val="263"/>
              </a:spcBef>
              <a:buFont typeface="Arial" charset="0"/>
              <a:buNone/>
            </a:pPr>
            <a:r>
              <a:rPr lang="en-GB" sz="700" baseline="30000">
                <a:latin typeface="Arial" charset="0"/>
                <a:cs typeface="Arial Unicode MS" charset="0"/>
              </a:rPr>
              <a:t>7 </a:t>
            </a:r>
            <a:r>
              <a:rPr lang="en-GB" sz="700">
                <a:latin typeface="Arial" charset="0"/>
                <a:cs typeface="Arial Unicode MS" charset="0"/>
              </a:rPr>
              <a:t>Creinin MD, Aubény E. Medical abortion in early pregnancy. In: Paul M, Lichtenberg ES, Borgatta L, Grimes DA, Stubblefield P, eds. </a:t>
            </a:r>
            <a:r>
              <a:rPr lang="en-GB" sz="700" i="1">
                <a:latin typeface="Arial" charset="0"/>
                <a:cs typeface="Arial Unicode MS" charset="0"/>
              </a:rPr>
              <a:t>A Clinician</a:t>
            </a:r>
            <a:r>
              <a:rPr lang="en-GB" altLang="en-GB" sz="700" i="1">
                <a:latin typeface="Arial" charset="0"/>
                <a:cs typeface="Arial Unicode MS" charset="0"/>
              </a:rPr>
              <a:t>’</a:t>
            </a:r>
            <a:r>
              <a:rPr lang="en-GB" sz="700" i="1">
                <a:latin typeface="Arial" charset="0"/>
                <a:cs typeface="Arial Unicode MS" charset="0"/>
              </a:rPr>
              <a:t>s Guide to Medical and Surgical Abortion</a:t>
            </a:r>
            <a:r>
              <a:rPr lang="en-GB" sz="700">
                <a:latin typeface="Arial" charset="0"/>
                <a:cs typeface="Arial Unicode MS" charset="0"/>
              </a:rPr>
              <a:t>. Philadelphia, Pa: Churchill Livingstone; 1999:100.</a:t>
            </a:r>
          </a:p>
          <a:p>
            <a:pPr eaLnBrk="1" hangingPunct="1">
              <a:spcBef>
                <a:spcPts val="263"/>
              </a:spcBef>
              <a:buFont typeface="Arial" charset="0"/>
              <a:buNone/>
            </a:pPr>
            <a:r>
              <a:rPr lang="en-GB" sz="700" baseline="30000">
                <a:latin typeface="Arial" charset="0"/>
                <a:cs typeface="Arial Unicode MS" charset="0"/>
              </a:rPr>
              <a:t>8</a:t>
            </a:r>
            <a:r>
              <a:rPr lang="en-GB" sz="700">
                <a:latin typeface="Arial" charset="0"/>
                <a:cs typeface="Arial Unicode MS" charset="0"/>
              </a:rPr>
              <a:t> Jensen JT, Astley SJ, Morgan E, Nichols MD. Outcomes of suction curettage and mifepristone abortion in the United States. </a:t>
            </a:r>
            <a:r>
              <a:rPr lang="en-GB" sz="700" i="1">
                <a:latin typeface="Arial" charset="0"/>
                <a:cs typeface="Arial Unicode MS" charset="0"/>
              </a:rPr>
              <a:t>Contraception</a:t>
            </a:r>
            <a:r>
              <a:rPr lang="en-GB" sz="700">
                <a:latin typeface="Arial" charset="0"/>
                <a:cs typeface="Arial Unicode MS" charset="0"/>
              </a:rPr>
              <a:t> 1999;59:153-159.</a:t>
            </a:r>
          </a:p>
          <a:p>
            <a:pPr eaLnBrk="1" hangingPunct="1">
              <a:spcBef>
                <a:spcPts val="263"/>
              </a:spcBef>
              <a:buFont typeface="Arial" charset="0"/>
              <a:buNone/>
            </a:pPr>
            <a:r>
              <a:rPr lang="en-GB" sz="700" baseline="30000">
                <a:latin typeface="Arial" charset="0"/>
                <a:cs typeface="Arial Unicode MS" charset="0"/>
              </a:rPr>
              <a:t>9</a:t>
            </a:r>
            <a:r>
              <a:rPr lang="en-GB" sz="700">
                <a:latin typeface="Arial" charset="0"/>
                <a:cs typeface="Arial Unicode MS" charset="0"/>
              </a:rPr>
              <a:t> Ashok PW, Penney GC, Flett GM, Templeton A. An effective regimen for early medical abortion: a report of 2,000 consecutive cases. </a:t>
            </a:r>
            <a:r>
              <a:rPr lang="en-GB" sz="700" i="1">
                <a:latin typeface="Arial" charset="0"/>
                <a:cs typeface="Arial Unicode MS" charset="0"/>
              </a:rPr>
              <a:t>Hum Reprod</a:t>
            </a:r>
            <a:r>
              <a:rPr lang="en-GB" sz="700">
                <a:latin typeface="Arial" charset="0"/>
                <a:cs typeface="Arial Unicode MS" charset="0"/>
              </a:rPr>
              <a:t> 1998;13:2962-2965.</a:t>
            </a:r>
          </a:p>
          <a:p>
            <a:pPr eaLnBrk="1" hangingPunct="1">
              <a:spcBef>
                <a:spcPts val="263"/>
              </a:spcBef>
              <a:buFont typeface="Arial" charset="0"/>
              <a:buNone/>
            </a:pPr>
            <a:r>
              <a:rPr lang="en-GB" sz="700" baseline="30000">
                <a:latin typeface="Arial" charset="0"/>
                <a:cs typeface="Arial Unicode MS" charset="0"/>
              </a:rPr>
              <a:t>10</a:t>
            </a:r>
            <a:r>
              <a:rPr lang="en-GB" sz="700">
                <a:latin typeface="Arial" charset="0"/>
                <a:cs typeface="Arial Unicode MS" charset="0"/>
              </a:rPr>
              <a:t> Spitz IM, Bardin CW, Benton L, Robbins A. Early pregnancy termination with mifepristone and misoprostol in the United States. </a:t>
            </a:r>
            <a:r>
              <a:rPr lang="en-GB" sz="700" i="1">
                <a:latin typeface="Arial" charset="0"/>
                <a:cs typeface="Arial Unicode MS" charset="0"/>
              </a:rPr>
              <a:t>New Engl J Med</a:t>
            </a:r>
            <a:r>
              <a:rPr lang="en-GB" sz="700">
                <a:latin typeface="Arial" charset="0"/>
                <a:cs typeface="Arial Unicode MS" charset="0"/>
              </a:rPr>
              <a:t> 1998;338:1241-1247.</a:t>
            </a:r>
          </a:p>
          <a:p>
            <a:pPr eaLnBrk="1" hangingPunct="1">
              <a:spcBef>
                <a:spcPts val="263"/>
              </a:spcBef>
              <a:buFont typeface="Arial" charset="0"/>
              <a:buNone/>
            </a:pPr>
            <a:r>
              <a:rPr lang="en-GB" sz="700" baseline="30000">
                <a:latin typeface="Arial" charset="0"/>
                <a:cs typeface="Arial Unicode MS" charset="0"/>
              </a:rPr>
              <a:t>11 </a:t>
            </a:r>
            <a:r>
              <a:rPr lang="en-GB" sz="700">
                <a:latin typeface="Arial" charset="0"/>
                <a:cs typeface="Arial Unicode MS" charset="0"/>
              </a:rPr>
              <a:t>Allen RH, Westhoff C, DeNonno L, Fielding SL, Schaff EA. Curettage after mifepristone-induced abortion: frequency, timing, and indications. </a:t>
            </a:r>
            <a:r>
              <a:rPr lang="en-GB" sz="700" i="1">
                <a:latin typeface="Arial" charset="0"/>
                <a:cs typeface="Arial Unicode MS" charset="0"/>
              </a:rPr>
              <a:t>Obstet Gynecol </a:t>
            </a:r>
            <a:r>
              <a:rPr lang="en-GB" sz="700">
                <a:latin typeface="Arial" charset="0"/>
                <a:cs typeface="Arial Unicode MS" charset="0"/>
              </a:rPr>
              <a:t>2001;98:101-106. </a:t>
            </a:r>
          </a:p>
          <a:p>
            <a:pPr eaLnBrk="1" hangingPunct="1">
              <a:spcBef>
                <a:spcPts val="263"/>
              </a:spcBef>
              <a:buFont typeface="Arial" charset="0"/>
              <a:buNone/>
            </a:pPr>
            <a:endParaRPr lang="en-GB" sz="700">
              <a:latin typeface="Arial" charset="0"/>
              <a:cs typeface="Arial Unicode M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Rectangle 1"/>
          <p:cNvSpPr>
            <a:spLocks noChangeArrowheads="1" noTextEdit="1"/>
          </p:cNvSpPr>
          <p:nvPr>
            <p:ph type="sldImg"/>
          </p:nvPr>
        </p:nvSpPr>
        <p:spPr bwMode="auto">
          <a:xfrm>
            <a:off x="1300163" y="520700"/>
            <a:ext cx="4164012" cy="31242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8370" name="Text Box 2"/>
          <p:cNvSpPr txBox="1">
            <a:spLocks noChangeArrowheads="1"/>
          </p:cNvSpPr>
          <p:nvPr>
            <p:ph type="body" idx="1"/>
          </p:nvPr>
        </p:nvSpPr>
        <p:spPr bwMode="auto">
          <a:xfrm>
            <a:off x="990600" y="4254500"/>
            <a:ext cx="5029200" cy="410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5000" rIns="9036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eaLnBrk="1" hangingPunct="1">
              <a:lnSpc>
                <a:spcPct val="93000"/>
              </a:lnSpc>
              <a:spcBef>
                <a:spcPts val="525"/>
              </a:spcBef>
              <a:buFont typeface="Arial" charset="0"/>
              <a:buNone/>
            </a:pPr>
            <a:r>
              <a:rPr lang="en-GB" sz="1400">
                <a:latin typeface="Arial" charset="0"/>
                <a:cs typeface="Arial Unicode MS" charset="0"/>
              </a:rPr>
              <a:t>Management of gastrointestinal side effects is no different than in other situations. Nausea, vomiting, and diarrhea typically are short in duration and of mild severity. These side effects are primarily managed with reassurance but also may be treated with antiemetics or antidiarrheals. However, there are no definitive studies proving the benefit of these interventions in medical abortion patients. </a:t>
            </a:r>
          </a:p>
          <a:p>
            <a:pPr eaLnBrk="1" hangingPunct="1">
              <a:spcBef>
                <a:spcPts val="525"/>
              </a:spcBef>
              <a:buFont typeface="Arial" charset="0"/>
              <a:buNone/>
            </a:pPr>
            <a:endParaRPr lang="en-GB" sz="1400">
              <a:latin typeface="Arial" charset="0"/>
              <a:cs typeface="Arial Unicode M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7" name="Rectangle 1"/>
          <p:cNvSpPr>
            <a:spLocks noChangeArrowheads="1" noTextEdit="1"/>
          </p:cNvSpPr>
          <p:nvPr>
            <p:ph type="sldImg"/>
          </p:nvPr>
        </p:nvSpPr>
        <p:spPr bwMode="auto">
          <a:xfrm>
            <a:off x="1535113" y="269875"/>
            <a:ext cx="3713162" cy="27844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0418" name="Text Box 2"/>
          <p:cNvSpPr txBox="1">
            <a:spLocks noChangeArrowheads="1"/>
          </p:cNvSpPr>
          <p:nvPr>
            <p:ph type="body" idx="1"/>
          </p:nvPr>
        </p:nvSpPr>
        <p:spPr bwMode="auto">
          <a:xfrm>
            <a:off x="490538" y="3128963"/>
            <a:ext cx="6138862" cy="6013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5000" rIns="9036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eaLnBrk="1" hangingPunct="1">
              <a:lnSpc>
                <a:spcPct val="93000"/>
              </a:lnSpc>
              <a:spcBef>
                <a:spcPts val="525"/>
              </a:spcBef>
              <a:buFont typeface="Arial" charset="0"/>
              <a:buNone/>
            </a:pPr>
            <a:r>
              <a:rPr lang="en-GB" sz="1400">
                <a:latin typeface="Arial" charset="0"/>
                <a:cs typeface="Arial Unicode MS" charset="0"/>
              </a:rPr>
              <a:t>Short-term  temperature elevations or chills can result from misoprostol administration or from the abortion process itself. </a:t>
            </a:r>
          </a:p>
          <a:p>
            <a:pPr eaLnBrk="1" hangingPunct="1">
              <a:spcBef>
                <a:spcPts val="525"/>
              </a:spcBef>
              <a:buFont typeface="Arial" charset="0"/>
              <a:buNone/>
            </a:pPr>
            <a:endParaRPr lang="en-GB" sz="1400">
              <a:latin typeface="Arial" charset="0"/>
              <a:cs typeface="Arial Unicode MS" charset="0"/>
            </a:endParaRPr>
          </a:p>
          <a:p>
            <a:pPr eaLnBrk="1" hangingPunct="1">
              <a:spcBef>
                <a:spcPts val="525"/>
              </a:spcBef>
              <a:buFont typeface="Arial" charset="0"/>
              <a:buNone/>
            </a:pPr>
            <a:r>
              <a:rPr lang="en-GB" sz="1400">
                <a:latin typeface="Arial" charset="0"/>
                <a:cs typeface="Arial Unicode MS" charset="0"/>
              </a:rPr>
              <a:t>Treatment is usually not needed, as thermoregulatory changes are commonly short in duration. If needed, fever may be treated with NSAIDs or acetaminophen.  NSAIDs given at the time of misoprostol administration do not interfere with the action of misoprostol.</a:t>
            </a:r>
            <a:r>
              <a:rPr lang="en-GB" sz="1400" baseline="30000">
                <a:latin typeface="Arial" charset="0"/>
                <a:cs typeface="Arial Unicode MS" charset="0"/>
              </a:rPr>
              <a:t>1</a:t>
            </a:r>
            <a:r>
              <a:rPr lang="en-GB" sz="1400">
                <a:latin typeface="Arial" charset="0"/>
                <a:cs typeface="Arial Unicode MS" charset="0"/>
              </a:rPr>
              <a:t>  </a:t>
            </a:r>
          </a:p>
          <a:p>
            <a:pPr eaLnBrk="1" hangingPunct="1">
              <a:spcBef>
                <a:spcPts val="525"/>
              </a:spcBef>
              <a:buFont typeface="Arial" charset="0"/>
              <a:buNone/>
            </a:pPr>
            <a:endParaRPr lang="en-GB" sz="1400">
              <a:latin typeface="Arial" charset="0"/>
              <a:cs typeface="Arial Unicode MS" charset="0"/>
            </a:endParaRPr>
          </a:p>
          <a:p>
            <a:pPr eaLnBrk="1" hangingPunct="1">
              <a:spcBef>
                <a:spcPts val="525"/>
              </a:spcBef>
              <a:buFont typeface="Arial" charset="0"/>
              <a:buNone/>
            </a:pPr>
            <a:r>
              <a:rPr lang="en-GB" sz="1400">
                <a:latin typeface="Arial" charset="0"/>
                <a:cs typeface="Arial Unicode MS" charset="0"/>
              </a:rPr>
              <a:t>Misoprostol administration is unlikely to cause a sustained fever over 100.4°F. In such cases, the possibility of infection should be considered.</a:t>
            </a:r>
            <a:r>
              <a:rPr lang="en-GB" sz="1400" baseline="30000">
                <a:latin typeface="Arial" charset="0"/>
                <a:cs typeface="Arial Unicode MS" charset="0"/>
              </a:rPr>
              <a:t>2</a:t>
            </a:r>
            <a:r>
              <a:rPr lang="en-GB" sz="1400">
                <a:latin typeface="Arial" charset="0"/>
                <a:cs typeface="Arial Unicode MS" charset="0"/>
              </a:rPr>
              <a:t> Also, if fever occurs 24 hours or more  after the patient takes misoprostol, the provider should evaluate the patient for possible infection.  Infection resulting from bacteria in the vagina and cervix, although very rare, can occur in medical abortion patients.  Providers should be aware of the possibility of infection in patients undergoing medical abortion and be alert to the signs and symptoms of infection. </a:t>
            </a:r>
          </a:p>
          <a:p>
            <a:pPr eaLnBrk="1" hangingPunct="1">
              <a:spcBef>
                <a:spcPts val="525"/>
              </a:spcBef>
              <a:buFont typeface="Arial" charset="0"/>
              <a:buNone/>
            </a:pPr>
            <a:endParaRPr lang="en-GB" sz="1400">
              <a:latin typeface="Arial" charset="0"/>
              <a:cs typeface="Arial Unicode MS" charset="0"/>
            </a:endParaRPr>
          </a:p>
          <a:p>
            <a:pPr eaLnBrk="1" hangingPunct="1">
              <a:spcBef>
                <a:spcPts val="525"/>
              </a:spcBef>
              <a:buFont typeface="Arial" charset="0"/>
              <a:buNone/>
            </a:pPr>
            <a:r>
              <a:rPr lang="en-GB" sz="1400">
                <a:latin typeface="Arial" charset="0"/>
                <a:cs typeface="Arial Unicode MS" charset="0"/>
              </a:rPr>
              <a:t>Refs: 	</a:t>
            </a:r>
          </a:p>
          <a:p>
            <a:pPr eaLnBrk="1" hangingPunct="1">
              <a:spcBef>
                <a:spcPts val="525"/>
              </a:spcBef>
              <a:buFont typeface="Arial" charset="0"/>
              <a:buNone/>
            </a:pPr>
            <a:r>
              <a:rPr lang="en-GB" sz="1400" baseline="30000">
                <a:latin typeface="Arial" charset="0"/>
                <a:cs typeface="Arial Unicode MS" charset="0"/>
              </a:rPr>
              <a:t>1</a:t>
            </a:r>
            <a:r>
              <a:rPr lang="en-GB" sz="1400">
                <a:latin typeface="Arial" charset="0"/>
                <a:cs typeface="Arial Unicode MS" charset="0"/>
              </a:rPr>
              <a:t> Creinin MD, Shulman T. Effect of nonsteroidal anti-inflammatory drugs on the action of misoprostol in a regimen for early abortion. </a:t>
            </a:r>
            <a:r>
              <a:rPr lang="en-GB" sz="1400" i="1">
                <a:latin typeface="Arial" charset="0"/>
                <a:cs typeface="Arial Unicode MS" charset="0"/>
              </a:rPr>
              <a:t>Contraception</a:t>
            </a:r>
            <a:r>
              <a:rPr lang="en-GB" sz="1400">
                <a:latin typeface="Arial" charset="0"/>
                <a:cs typeface="Arial Unicode MS" charset="0"/>
              </a:rPr>
              <a:t> 1997;56:165-168.</a:t>
            </a:r>
          </a:p>
          <a:p>
            <a:pPr eaLnBrk="1" hangingPunct="1">
              <a:spcBef>
                <a:spcPts val="525"/>
              </a:spcBef>
              <a:buFont typeface="Arial" charset="0"/>
              <a:buNone/>
            </a:pPr>
            <a:r>
              <a:rPr lang="en-GB" sz="1400" baseline="30000">
                <a:latin typeface="Arial" charset="0"/>
                <a:cs typeface="Arial Unicode MS" charset="0"/>
              </a:rPr>
              <a:t>2</a:t>
            </a:r>
            <a:r>
              <a:rPr lang="en-GB" sz="1400">
                <a:latin typeface="Arial" charset="0"/>
                <a:cs typeface="Arial Unicode MS" charset="0"/>
              </a:rPr>
              <a:t> Kruse B, Poppema S, Creinin MD, Paul M. Management of side effects and complications in medical abortion. </a:t>
            </a:r>
            <a:r>
              <a:rPr lang="en-GB" sz="1400" i="1">
                <a:latin typeface="Arial" charset="0"/>
                <a:cs typeface="Arial Unicode MS" charset="0"/>
              </a:rPr>
              <a:t>Am J Obstet Gynecol</a:t>
            </a:r>
            <a:r>
              <a:rPr lang="en-GB" sz="1400">
                <a:latin typeface="Arial" charset="0"/>
                <a:cs typeface="Arial Unicode MS" charset="0"/>
              </a:rPr>
              <a:t> 2000;183(suppl):S65-S75. </a:t>
            </a:r>
          </a:p>
          <a:p>
            <a:pPr eaLnBrk="1" hangingPunct="1">
              <a:spcBef>
                <a:spcPts val="525"/>
              </a:spcBef>
              <a:buFont typeface="Arial" charset="0"/>
              <a:buNone/>
            </a:pPr>
            <a:endParaRPr lang="en-GB" sz="1400">
              <a:latin typeface="Arial" charset="0"/>
              <a:cs typeface="Arial Unicode M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Rectangle 1"/>
          <p:cNvSpPr>
            <a:spLocks noChangeArrowheads="1" noTextEdit="1"/>
          </p:cNvSpPr>
          <p:nvPr>
            <p:ph type="sldImg"/>
          </p:nvPr>
        </p:nvSpPr>
        <p:spPr bwMode="auto">
          <a:xfrm>
            <a:off x="1300163" y="520700"/>
            <a:ext cx="4164012" cy="31242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Rectangle 1"/>
          <p:cNvSpPr>
            <a:spLocks noChangeArrowheads="1" noTextEdit="1"/>
          </p:cNvSpPr>
          <p:nvPr>
            <p:ph type="sldImg"/>
          </p:nvPr>
        </p:nvSpPr>
        <p:spPr bwMode="auto">
          <a:xfrm>
            <a:off x="1905000" y="215900"/>
            <a:ext cx="3048000" cy="2286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2466" name="Text Box 2"/>
          <p:cNvSpPr txBox="1">
            <a:spLocks noChangeArrowheads="1"/>
          </p:cNvSpPr>
          <p:nvPr>
            <p:ph type="body" idx="1"/>
          </p:nvPr>
        </p:nvSpPr>
        <p:spPr bwMode="auto">
          <a:xfrm>
            <a:off x="0" y="2578100"/>
            <a:ext cx="6858000" cy="61769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5000" rIns="9036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eaLnBrk="1" hangingPunct="1">
              <a:lnSpc>
                <a:spcPct val="80000"/>
              </a:lnSpc>
              <a:spcBef>
                <a:spcPts val="338"/>
              </a:spcBef>
              <a:buFont typeface="Arial" charset="0"/>
              <a:buNone/>
            </a:pPr>
            <a:r>
              <a:rPr lang="en-GB" sz="900">
                <a:latin typeface="Arial" charset="0"/>
                <a:cs typeface="Arial Unicode MS" charset="0"/>
              </a:rPr>
              <a:t>A continuing, viable pregnancy detected at the follow-up visit after treatment with medical abortion agents constitutes a method failure and requires vacuum aspiration to end the pregnancy.</a:t>
            </a:r>
          </a:p>
          <a:p>
            <a:pPr eaLnBrk="1" hangingPunct="1">
              <a:lnSpc>
                <a:spcPct val="80000"/>
              </a:lnSpc>
              <a:spcBef>
                <a:spcPts val="300"/>
              </a:spcBef>
              <a:buFont typeface="Arial" charset="0"/>
              <a:buNone/>
            </a:pPr>
            <a:endParaRPr lang="en-GB" sz="800">
              <a:latin typeface="Arial" charset="0"/>
              <a:cs typeface="Arial Unicode MS" charset="0"/>
            </a:endParaRPr>
          </a:p>
          <a:p>
            <a:pPr eaLnBrk="1" hangingPunct="1">
              <a:lnSpc>
                <a:spcPct val="80000"/>
              </a:lnSpc>
              <a:spcBef>
                <a:spcPts val="338"/>
              </a:spcBef>
              <a:buFont typeface="Arial" charset="0"/>
              <a:buNone/>
            </a:pPr>
            <a:r>
              <a:rPr lang="en-GB" sz="900">
                <a:latin typeface="Arial" charset="0"/>
                <a:cs typeface="Arial Unicode MS" charset="0"/>
              </a:rPr>
              <a:t>The term </a:t>
            </a:r>
            <a:r>
              <a:rPr lang="en-GB" altLang="en-GB" sz="900">
                <a:latin typeface="Arial" charset="0"/>
                <a:cs typeface="Arial Unicode MS" charset="0"/>
              </a:rPr>
              <a:t>“</a:t>
            </a:r>
            <a:r>
              <a:rPr lang="en-GB" sz="900">
                <a:latin typeface="Arial" charset="0"/>
                <a:cs typeface="Arial Unicode MS" charset="0"/>
              </a:rPr>
              <a:t>incomplete abortion</a:t>
            </a:r>
            <a:r>
              <a:rPr lang="en-GB" altLang="en-GB" sz="900">
                <a:latin typeface="Arial" charset="0"/>
                <a:cs typeface="Arial Unicode MS" charset="0"/>
              </a:rPr>
              <a:t>”</a:t>
            </a:r>
            <a:r>
              <a:rPr lang="en-GB" sz="900">
                <a:latin typeface="Arial" charset="0"/>
                <a:cs typeface="Arial Unicode MS" charset="0"/>
              </a:rPr>
              <a:t> has been used in some medical abortion studies to collectively describe conditions, specifically persistent nonviable gestational sac or persistent bleeding requiring surgical intervention, in which symptoms or ultrasound findings suggest the failure to expel all pregnancy tissue. Persistent gestational sac is diagnosed when there is a failure to completely expel the gestational sac—an outcome that may require vacuum aspiration. Protocols generally specify a certain period of time after which a persistent gestational sac is considered an </a:t>
            </a:r>
            <a:r>
              <a:rPr lang="en-GB" altLang="en-GB" sz="900">
                <a:latin typeface="Arial" charset="0"/>
                <a:cs typeface="Arial Unicode MS" charset="0"/>
              </a:rPr>
              <a:t>“</a:t>
            </a:r>
            <a:r>
              <a:rPr lang="en-GB" sz="900">
                <a:latin typeface="Arial" charset="0"/>
                <a:cs typeface="Arial Unicode MS" charset="0"/>
              </a:rPr>
              <a:t>incomplete abortion</a:t>
            </a:r>
            <a:r>
              <a:rPr lang="en-GB" altLang="en-GB" sz="900">
                <a:latin typeface="Arial" charset="0"/>
                <a:cs typeface="Arial Unicode MS" charset="0"/>
              </a:rPr>
              <a:t>”</a:t>
            </a:r>
            <a:r>
              <a:rPr lang="en-GB" sz="900">
                <a:latin typeface="Arial" charset="0"/>
                <a:cs typeface="Arial Unicode MS" charset="0"/>
              </a:rPr>
              <a:t> and therefore requires vacuum aspiration. This defined period of time can vary with different protocols, but has generally ranged from 2 to 5 weeks post-mifepristone administration. Women with a persistent gestational sac do not always have symptoms, such as persistent or heavy bleeding. A woman experiencing persistent, heavy bleeding is often presumptively diagnosed with retained pregnancy tissue or persistent gestational sac.  </a:t>
            </a:r>
          </a:p>
          <a:p>
            <a:pPr eaLnBrk="1" hangingPunct="1">
              <a:lnSpc>
                <a:spcPct val="80000"/>
              </a:lnSpc>
              <a:spcBef>
                <a:spcPts val="300"/>
              </a:spcBef>
              <a:buFont typeface="Arial" charset="0"/>
              <a:buNone/>
            </a:pPr>
            <a:endParaRPr lang="en-GB" sz="800">
              <a:latin typeface="Arial" charset="0"/>
              <a:cs typeface="Arial Unicode MS" charset="0"/>
            </a:endParaRPr>
          </a:p>
          <a:p>
            <a:pPr eaLnBrk="1" hangingPunct="1">
              <a:lnSpc>
                <a:spcPct val="80000"/>
              </a:lnSpc>
              <a:spcBef>
                <a:spcPts val="338"/>
              </a:spcBef>
              <a:buFont typeface="Arial" charset="0"/>
              <a:buNone/>
            </a:pPr>
            <a:r>
              <a:rPr lang="en-GB" sz="900">
                <a:latin typeface="Arial" charset="0"/>
                <a:cs typeface="Arial Unicode MS" charset="0"/>
              </a:rPr>
              <a:t>Serious hemorrhage is quite rare following medical abortion. Heavy bleeding requiring treatment tends to occur in a bimodal pattern, within a week of initiating treatment or 3 to 5 weeks post-mifepristone.</a:t>
            </a:r>
            <a:r>
              <a:rPr lang="en-GB" sz="900" baseline="30000">
                <a:latin typeface="Arial" charset="0"/>
                <a:cs typeface="Arial Unicode MS" charset="0"/>
              </a:rPr>
              <a:t>1</a:t>
            </a:r>
            <a:r>
              <a:rPr lang="en-GB" sz="900">
                <a:latin typeface="Arial" charset="0"/>
                <a:cs typeface="Arial Unicode MS" charset="0"/>
              </a:rPr>
              <a:t>  The occasional patient who reports saturating 2 or more maxipads per hour for 2 consecutive hours should contact her provider to determine the need for clinical evaluation.</a:t>
            </a:r>
            <a:r>
              <a:rPr lang="en-GB" sz="900" baseline="30000">
                <a:latin typeface="Arial" charset="0"/>
                <a:cs typeface="Arial Unicode MS" charset="0"/>
              </a:rPr>
              <a:t>2</a:t>
            </a:r>
          </a:p>
          <a:p>
            <a:pPr eaLnBrk="1" hangingPunct="1">
              <a:lnSpc>
                <a:spcPct val="80000"/>
              </a:lnSpc>
              <a:spcBef>
                <a:spcPts val="300"/>
              </a:spcBef>
              <a:buFont typeface="Arial" charset="0"/>
              <a:buNone/>
            </a:pPr>
            <a:endParaRPr lang="en-GB" sz="800">
              <a:latin typeface="Arial" charset="0"/>
              <a:cs typeface="Arial Unicode MS" charset="0"/>
            </a:endParaRPr>
          </a:p>
          <a:p>
            <a:pPr eaLnBrk="1" hangingPunct="1">
              <a:lnSpc>
                <a:spcPct val="80000"/>
              </a:lnSpc>
              <a:spcBef>
                <a:spcPts val="338"/>
              </a:spcBef>
              <a:buFont typeface="Arial" charset="0"/>
              <a:buNone/>
            </a:pPr>
            <a:r>
              <a:rPr lang="en-GB" sz="900">
                <a:latin typeface="Arial" charset="0"/>
                <a:cs typeface="Arial Unicode MS" charset="0"/>
              </a:rPr>
              <a:t>The need for intervention to treat hemorrhage following medical abortion with mifepristone/misoprostol varies with gestational age and route of misoprostol administration. In a study by Ashok and colleagues</a:t>
            </a:r>
            <a:r>
              <a:rPr lang="en-GB" sz="900" baseline="30000">
                <a:latin typeface="Arial" charset="0"/>
                <a:cs typeface="Arial Unicode MS" charset="0"/>
              </a:rPr>
              <a:t>3</a:t>
            </a:r>
            <a:r>
              <a:rPr lang="en-GB" sz="900">
                <a:latin typeface="Arial" charset="0"/>
                <a:cs typeface="Arial Unicode MS" charset="0"/>
              </a:rPr>
              <a:t> in which 2,000 women received 200 mg of mifepristone orally followed by 800 µg of misoprostol vaginally, seven women (0.35%) required uterine evacuation to control bleeding. In the multicenter American trial reported by Spitz and colleagues</a:t>
            </a:r>
            <a:r>
              <a:rPr lang="en-GB" sz="900" baseline="30000">
                <a:latin typeface="Arial" charset="0"/>
                <a:cs typeface="Arial Unicode MS" charset="0"/>
              </a:rPr>
              <a:t>4</a:t>
            </a:r>
            <a:r>
              <a:rPr lang="en-GB" sz="900">
                <a:latin typeface="Arial" charset="0"/>
                <a:cs typeface="Arial Unicode MS" charset="0"/>
              </a:rPr>
              <a:t> involving a regimen of 600 mg of mifepristone orally followed by 400 µg of misoprostol orally, 2.6% of 2,121 women required suction curettage to treat excessive bleeding. In this trial, the risk of needing surgery, hospitalization, or intravenous fluid therapy was twice as great for women past 49 days</a:t>
            </a:r>
            <a:r>
              <a:rPr lang="en-GB" altLang="en-GB" sz="900">
                <a:latin typeface="Arial" charset="0"/>
                <a:cs typeface="Arial Unicode MS" charset="0"/>
              </a:rPr>
              <a:t>’</a:t>
            </a:r>
            <a:r>
              <a:rPr lang="en-GB" sz="900">
                <a:latin typeface="Arial" charset="0"/>
                <a:cs typeface="Arial Unicode MS" charset="0"/>
              </a:rPr>
              <a:t> gestation as for those at 49 days or less (4% versus 2%).  The percentage of women requiring transfusion has been reported as 0.2% in three large trials.</a:t>
            </a:r>
            <a:r>
              <a:rPr lang="en-GB" sz="900" baseline="30000">
                <a:latin typeface="Arial" charset="0"/>
                <a:cs typeface="Arial Unicode MS" charset="0"/>
              </a:rPr>
              <a:t>3-5</a:t>
            </a:r>
          </a:p>
          <a:p>
            <a:pPr eaLnBrk="1" hangingPunct="1">
              <a:lnSpc>
                <a:spcPct val="80000"/>
              </a:lnSpc>
              <a:spcBef>
                <a:spcPts val="300"/>
              </a:spcBef>
              <a:buFont typeface="Arial" charset="0"/>
              <a:buNone/>
            </a:pPr>
            <a:endParaRPr lang="en-GB" sz="800">
              <a:latin typeface="Arial" charset="0"/>
              <a:cs typeface="Arial Unicode MS" charset="0"/>
            </a:endParaRPr>
          </a:p>
          <a:p>
            <a:pPr eaLnBrk="1" hangingPunct="1">
              <a:lnSpc>
                <a:spcPct val="80000"/>
              </a:lnSpc>
              <a:spcBef>
                <a:spcPts val="338"/>
              </a:spcBef>
              <a:buFont typeface="Arial" charset="0"/>
              <a:buNone/>
            </a:pPr>
            <a:r>
              <a:rPr lang="en-GB" sz="900">
                <a:latin typeface="Arial" charset="0"/>
                <a:cs typeface="Arial Unicode MS" charset="0"/>
              </a:rPr>
              <a:t>Uterine infection (endometritis) is exceedingly rare following medical abortion, most likely because the procedure does not involve instrumentation of the uterus. Most medical abortion studies report no cases of infection. In trials involving over 500 participants, reported rates of endometritis range from 0.09% to 0.5%.</a:t>
            </a:r>
            <a:r>
              <a:rPr lang="en-GB" sz="900" baseline="30000">
                <a:latin typeface="Arial" charset="0"/>
                <a:cs typeface="Arial Unicode MS" charset="0"/>
              </a:rPr>
              <a:t>6</a:t>
            </a:r>
            <a:r>
              <a:rPr lang="en-GB" sz="900">
                <a:latin typeface="Arial" charset="0"/>
                <a:cs typeface="Arial Unicode MS" charset="0"/>
              </a:rPr>
              <a:t>  Nonetheless, providers should be aware of the possibility of infection in patients undergoing medical abortion and be alert to the signs and symptoms of infection.  </a:t>
            </a:r>
          </a:p>
          <a:p>
            <a:pPr eaLnBrk="1" hangingPunct="1">
              <a:lnSpc>
                <a:spcPct val="80000"/>
              </a:lnSpc>
              <a:spcBef>
                <a:spcPts val="300"/>
              </a:spcBef>
              <a:buFont typeface="Arial" charset="0"/>
              <a:buNone/>
            </a:pPr>
            <a:endParaRPr lang="en-GB" sz="800">
              <a:latin typeface="Arial" charset="0"/>
              <a:cs typeface="Arial Unicode MS" charset="0"/>
            </a:endParaRPr>
          </a:p>
          <a:p>
            <a:pPr eaLnBrk="1" hangingPunct="1">
              <a:lnSpc>
                <a:spcPct val="80000"/>
              </a:lnSpc>
              <a:spcBef>
                <a:spcPts val="338"/>
              </a:spcBef>
              <a:buFont typeface="Arial" charset="0"/>
              <a:buNone/>
            </a:pPr>
            <a:r>
              <a:rPr lang="en-GB" sz="900">
                <a:latin typeface="Arial" charset="0"/>
                <a:cs typeface="Arial Unicode MS" charset="0"/>
              </a:rPr>
              <a:t>Ectopic pregnancy is a complication of pregnancy itself and not a complication resulting from medical abortion treatment. Given that patients seeking medical abortion present to their providers early in pregnancy, the critical time for diagnosis of ectopic gestation, medical abortion providers must remain vigilant for the possibility of ectopic pregnancy and should have protocols in place for diagnosis and management. Interestingly, for reasons that remain obscure, the rate of ectopic pregnancy in women presenting for early abortion is much lower than the rate of 1.9% for all pregnancies in the United States. The combination of mifepristone with misoprostol will not effectively treat ectopic pregnancy. In contrast, medical treatment of early ectopic pregnancy with methotrexate is 90% to 95% effective.</a:t>
            </a:r>
            <a:r>
              <a:rPr lang="en-GB" sz="900" baseline="30000">
                <a:latin typeface="Arial" charset="0"/>
                <a:cs typeface="Arial Unicode MS" charset="0"/>
              </a:rPr>
              <a:t>7,8</a:t>
            </a:r>
          </a:p>
          <a:p>
            <a:pPr eaLnBrk="1" hangingPunct="1">
              <a:lnSpc>
                <a:spcPct val="80000"/>
              </a:lnSpc>
              <a:spcBef>
                <a:spcPts val="188"/>
              </a:spcBef>
              <a:buFont typeface="Arial" charset="0"/>
              <a:buNone/>
            </a:pPr>
            <a:endParaRPr lang="en-GB" sz="500">
              <a:latin typeface="Arial" charset="0"/>
              <a:cs typeface="Arial Unicode MS" charset="0"/>
            </a:endParaRPr>
          </a:p>
          <a:p>
            <a:pPr eaLnBrk="1" hangingPunct="1">
              <a:lnSpc>
                <a:spcPct val="80000"/>
              </a:lnSpc>
              <a:spcBef>
                <a:spcPts val="188"/>
              </a:spcBef>
              <a:buFont typeface="Arial" charset="0"/>
              <a:buNone/>
            </a:pPr>
            <a:endParaRPr lang="en-GB" sz="500">
              <a:latin typeface="Arial" charset="0"/>
              <a:cs typeface="Arial Unicode MS" charset="0"/>
            </a:endParaRPr>
          </a:p>
          <a:p>
            <a:pPr eaLnBrk="1" hangingPunct="1">
              <a:lnSpc>
                <a:spcPct val="80000"/>
              </a:lnSpc>
              <a:spcBef>
                <a:spcPts val="188"/>
              </a:spcBef>
              <a:buFont typeface="Arial" charset="0"/>
              <a:buNone/>
            </a:pPr>
            <a:endParaRPr lang="en-GB" sz="500">
              <a:latin typeface="Arial" charset="0"/>
              <a:cs typeface="Arial Unicode MS" charset="0"/>
            </a:endParaRPr>
          </a:p>
          <a:p>
            <a:pPr eaLnBrk="1" hangingPunct="1">
              <a:lnSpc>
                <a:spcPct val="80000"/>
              </a:lnSpc>
              <a:spcBef>
                <a:spcPts val="263"/>
              </a:spcBef>
              <a:buFont typeface="Arial" charset="0"/>
              <a:buNone/>
            </a:pPr>
            <a:r>
              <a:rPr lang="en-GB" sz="700">
                <a:latin typeface="Arial" charset="0"/>
                <a:cs typeface="Arial Unicode MS" charset="0"/>
              </a:rPr>
              <a:t>Refs:</a:t>
            </a:r>
          </a:p>
          <a:p>
            <a:pPr eaLnBrk="1" hangingPunct="1">
              <a:lnSpc>
                <a:spcPct val="80000"/>
              </a:lnSpc>
              <a:spcBef>
                <a:spcPts val="263"/>
              </a:spcBef>
              <a:buFont typeface="Arial" charset="0"/>
              <a:buNone/>
            </a:pPr>
            <a:r>
              <a:rPr lang="en-GB" sz="700" baseline="30000">
                <a:latin typeface="Arial" charset="0"/>
                <a:cs typeface="Times New Roman" charset="0"/>
              </a:rPr>
              <a:t>1</a:t>
            </a:r>
            <a:r>
              <a:rPr lang="en-GB" sz="700">
                <a:latin typeface="Arial" charset="0"/>
                <a:cs typeface="Times New Roman" charset="0"/>
              </a:rPr>
              <a:t>Allen RH, Westhoff C, DeNonno L, Fielding SL, Schaff EA. Curettage after mifepristone-induced abortion: frequency, timing, and indications. </a:t>
            </a:r>
            <a:r>
              <a:rPr lang="en-GB" sz="700" i="1">
                <a:latin typeface="Arial" charset="0"/>
                <a:cs typeface="Times New Roman" charset="0"/>
              </a:rPr>
              <a:t>Obstet Gynecol </a:t>
            </a:r>
            <a:r>
              <a:rPr lang="en-GB" sz="700">
                <a:latin typeface="Arial" charset="0"/>
                <a:cs typeface="Times New Roman" charset="0"/>
              </a:rPr>
              <a:t>2001;98:101-106.</a:t>
            </a:r>
          </a:p>
          <a:p>
            <a:pPr eaLnBrk="1" hangingPunct="1">
              <a:lnSpc>
                <a:spcPct val="80000"/>
              </a:lnSpc>
              <a:spcBef>
                <a:spcPts val="263"/>
              </a:spcBef>
              <a:buFont typeface="Arial" charset="0"/>
              <a:buNone/>
            </a:pPr>
            <a:r>
              <a:rPr lang="en-GB" sz="700" baseline="30000">
                <a:latin typeface="Arial" charset="0"/>
                <a:cs typeface="Arial Unicode MS" charset="0"/>
              </a:rPr>
              <a:t>2</a:t>
            </a:r>
            <a:r>
              <a:rPr lang="en-GB" sz="700">
                <a:latin typeface="Arial" charset="0"/>
                <a:cs typeface="Arial Unicode MS" charset="0"/>
              </a:rPr>
              <a:t> Schaff EA, Eisinger SH, Stadalius LS, Franks P, Gore BZ, Poppema S. Low-dose mifepristone 200 mg and vaginal misoprostol for abortion. </a:t>
            </a:r>
            <a:r>
              <a:rPr lang="en-GB" sz="700" i="1">
                <a:latin typeface="Arial" charset="0"/>
                <a:cs typeface="Arial Unicode MS" charset="0"/>
              </a:rPr>
              <a:t>Contraception</a:t>
            </a:r>
            <a:r>
              <a:rPr lang="en-GB" sz="700">
                <a:latin typeface="Arial" charset="0"/>
                <a:cs typeface="Arial Unicode MS" charset="0"/>
              </a:rPr>
              <a:t> 1999;59:1-6.</a:t>
            </a:r>
          </a:p>
          <a:p>
            <a:pPr eaLnBrk="1" hangingPunct="1">
              <a:lnSpc>
                <a:spcPct val="80000"/>
              </a:lnSpc>
              <a:spcBef>
                <a:spcPts val="263"/>
              </a:spcBef>
              <a:buFont typeface="Arial" charset="0"/>
              <a:buNone/>
            </a:pPr>
            <a:r>
              <a:rPr lang="en-GB" sz="700" baseline="30000">
                <a:latin typeface="Arial" charset="0"/>
                <a:cs typeface="Arial Unicode MS" charset="0"/>
              </a:rPr>
              <a:t>3</a:t>
            </a:r>
            <a:r>
              <a:rPr lang="en-GB" sz="700">
                <a:latin typeface="Arial" charset="0"/>
                <a:cs typeface="Arial Unicode MS" charset="0"/>
              </a:rPr>
              <a:t> Ashok PW, Penney GC, Flett GM, Templeton A. An effective regimen for early medical abortion: a report of 2000 consecutive cases. </a:t>
            </a:r>
            <a:r>
              <a:rPr lang="en-GB" sz="700" i="1">
                <a:latin typeface="Arial" charset="0"/>
                <a:cs typeface="Arial Unicode MS" charset="0"/>
              </a:rPr>
              <a:t>Hum Reprod</a:t>
            </a:r>
            <a:r>
              <a:rPr lang="en-GB" sz="700">
                <a:latin typeface="Arial" charset="0"/>
                <a:cs typeface="Arial Unicode MS" charset="0"/>
              </a:rPr>
              <a:t> 1998;13:2962-2965.</a:t>
            </a:r>
          </a:p>
          <a:p>
            <a:pPr eaLnBrk="1" hangingPunct="1">
              <a:lnSpc>
                <a:spcPct val="80000"/>
              </a:lnSpc>
              <a:spcBef>
                <a:spcPts val="263"/>
              </a:spcBef>
              <a:buFont typeface="Arial" charset="0"/>
              <a:buNone/>
            </a:pPr>
            <a:r>
              <a:rPr lang="en-GB" sz="700" baseline="30000">
                <a:latin typeface="Arial" charset="0"/>
                <a:cs typeface="Arial Unicode MS" charset="0"/>
              </a:rPr>
              <a:t>4</a:t>
            </a:r>
            <a:r>
              <a:rPr lang="en-GB" sz="700">
                <a:latin typeface="Arial" charset="0"/>
                <a:cs typeface="Arial Unicode MS" charset="0"/>
              </a:rPr>
              <a:t> Spitz IM, Bardin CW, Benton L, Robbins A. Early pregnancy termination with mifepristone and misoprostol in the United States. </a:t>
            </a:r>
            <a:r>
              <a:rPr lang="en-GB" sz="700" i="1">
                <a:latin typeface="Arial" charset="0"/>
                <a:cs typeface="Arial Unicode MS" charset="0"/>
              </a:rPr>
              <a:t>N Engl J Med</a:t>
            </a:r>
            <a:r>
              <a:rPr lang="en-GB" sz="700">
                <a:latin typeface="Arial" charset="0"/>
                <a:cs typeface="Arial Unicode MS" charset="0"/>
              </a:rPr>
              <a:t> 1998;338:1241-1247.</a:t>
            </a:r>
          </a:p>
          <a:p>
            <a:pPr eaLnBrk="1" hangingPunct="1">
              <a:lnSpc>
                <a:spcPct val="80000"/>
              </a:lnSpc>
              <a:spcBef>
                <a:spcPts val="263"/>
              </a:spcBef>
              <a:buFont typeface="Arial" charset="0"/>
              <a:buNone/>
            </a:pPr>
            <a:r>
              <a:rPr lang="en-GB" sz="700" baseline="30000">
                <a:latin typeface="Arial" charset="0"/>
                <a:cs typeface="Arial Unicode MS" charset="0"/>
              </a:rPr>
              <a:t>5</a:t>
            </a:r>
            <a:r>
              <a:rPr lang="en-GB" sz="700">
                <a:latin typeface="Arial" charset="0"/>
                <a:cs typeface="Arial Unicode MS" charset="0"/>
              </a:rPr>
              <a:t> Winikoff B, Sivin I, Coyaji KJ, et al. Safety, efficacy, and acceptability of medical abortion in China, Cuba, and India: a comparative trial of mifepristone-misoprostol versus surgical abortion. </a:t>
            </a:r>
            <a:r>
              <a:rPr lang="en-GB" sz="700" i="1">
                <a:latin typeface="Arial" charset="0"/>
                <a:cs typeface="Arial Unicode MS" charset="0"/>
              </a:rPr>
              <a:t>Am J Obstet Gynecol</a:t>
            </a:r>
            <a:r>
              <a:rPr lang="en-GB" sz="700">
                <a:latin typeface="Arial" charset="0"/>
                <a:cs typeface="Arial Unicode MS" charset="0"/>
              </a:rPr>
              <a:t> 1997;176:431-437.</a:t>
            </a:r>
          </a:p>
          <a:p>
            <a:pPr eaLnBrk="1" hangingPunct="1">
              <a:lnSpc>
                <a:spcPct val="80000"/>
              </a:lnSpc>
              <a:spcBef>
                <a:spcPts val="263"/>
              </a:spcBef>
              <a:buFont typeface="Arial" charset="0"/>
              <a:buNone/>
            </a:pPr>
            <a:r>
              <a:rPr lang="en-GB" sz="700" baseline="30000">
                <a:latin typeface="Arial" charset="0"/>
                <a:cs typeface="Arial Unicode MS" charset="0"/>
              </a:rPr>
              <a:t>6</a:t>
            </a:r>
            <a:r>
              <a:rPr lang="en-GB" sz="700">
                <a:latin typeface="Arial" charset="0"/>
                <a:cs typeface="Arial Unicode MS" charset="0"/>
              </a:rPr>
              <a:t> Kruse B, Poppema S, Creinin MD, Paul M. Management of side effects and complications in medical abortion. </a:t>
            </a:r>
            <a:r>
              <a:rPr lang="en-GB" sz="700" i="1">
                <a:latin typeface="Arial" charset="0"/>
                <a:cs typeface="Arial Unicode MS" charset="0"/>
              </a:rPr>
              <a:t>Am J Obstet Gynecol</a:t>
            </a:r>
            <a:r>
              <a:rPr lang="en-GB" sz="700">
                <a:latin typeface="Arial" charset="0"/>
                <a:cs typeface="Arial Unicode MS" charset="0"/>
              </a:rPr>
              <a:t> 2000;183(suppl):S65-S75. </a:t>
            </a:r>
          </a:p>
          <a:p>
            <a:pPr eaLnBrk="1" hangingPunct="1">
              <a:lnSpc>
                <a:spcPct val="80000"/>
              </a:lnSpc>
              <a:spcBef>
                <a:spcPts val="263"/>
              </a:spcBef>
              <a:buFont typeface="Arial" charset="0"/>
              <a:buNone/>
            </a:pPr>
            <a:r>
              <a:rPr lang="en-GB" sz="700" baseline="30000">
                <a:latin typeface="Arial" charset="0"/>
                <a:cs typeface="Arial Unicode MS" charset="0"/>
              </a:rPr>
              <a:t>7</a:t>
            </a:r>
            <a:r>
              <a:rPr lang="en-GB" sz="700">
                <a:latin typeface="Arial" charset="0"/>
                <a:cs typeface="Arial Unicode MS" charset="0"/>
              </a:rPr>
              <a:t> Thoen LD, Creinin MD. Medical treatment of ectopic pregnancy with methotrexate. </a:t>
            </a:r>
            <a:r>
              <a:rPr lang="en-GB" sz="700" i="1">
                <a:latin typeface="Arial" charset="0"/>
                <a:cs typeface="Arial Unicode MS" charset="0"/>
              </a:rPr>
              <a:t>Fertil Steril</a:t>
            </a:r>
            <a:r>
              <a:rPr lang="en-GB" sz="700">
                <a:latin typeface="Arial" charset="0"/>
                <a:cs typeface="Arial Unicode MS" charset="0"/>
              </a:rPr>
              <a:t> 1997;68:727-730.</a:t>
            </a:r>
          </a:p>
          <a:p>
            <a:pPr eaLnBrk="1" hangingPunct="1">
              <a:lnSpc>
                <a:spcPct val="80000"/>
              </a:lnSpc>
              <a:spcBef>
                <a:spcPts val="263"/>
              </a:spcBef>
              <a:buFont typeface="Arial" charset="0"/>
              <a:buNone/>
            </a:pPr>
            <a:r>
              <a:rPr lang="en-GB" sz="700" baseline="30000">
                <a:latin typeface="Arial" charset="0"/>
                <a:cs typeface="Arial Unicode MS" charset="0"/>
              </a:rPr>
              <a:t>8</a:t>
            </a:r>
            <a:r>
              <a:rPr lang="en-GB" sz="700">
                <a:latin typeface="Arial" charset="0"/>
                <a:cs typeface="Arial Unicode MS" charset="0"/>
              </a:rPr>
              <a:t> Lipscomb GH, Bran D, McCord ML, Portera JC, Ling FW. Analysis of three hundred fifteen ectopic pregnancies treated with single-dose methotrexate. </a:t>
            </a:r>
            <a:r>
              <a:rPr lang="en-GB" sz="700" i="1">
                <a:latin typeface="Arial" charset="0"/>
                <a:cs typeface="Arial Unicode MS" charset="0"/>
              </a:rPr>
              <a:t>Am J Obstet Gynecol</a:t>
            </a:r>
            <a:r>
              <a:rPr lang="en-GB" sz="700">
                <a:latin typeface="Arial" charset="0"/>
                <a:cs typeface="Arial Unicode MS" charset="0"/>
              </a:rPr>
              <a:t> 1998;178:1354-1358.</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Rectangle 1"/>
          <p:cNvSpPr>
            <a:spLocks noChangeArrowheads="1" noTextEdit="1"/>
          </p:cNvSpPr>
          <p:nvPr>
            <p:ph type="sldImg"/>
          </p:nvPr>
        </p:nvSpPr>
        <p:spPr bwMode="auto">
          <a:xfrm>
            <a:off x="1423988" y="420688"/>
            <a:ext cx="4313237" cy="32353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3490" name="Text Box 2"/>
          <p:cNvSpPr txBox="1">
            <a:spLocks noChangeArrowheads="1"/>
          </p:cNvSpPr>
          <p:nvPr>
            <p:ph type="body" idx="1"/>
          </p:nvPr>
        </p:nvSpPr>
        <p:spPr bwMode="auto">
          <a:xfrm>
            <a:off x="414338" y="3956050"/>
            <a:ext cx="6180137" cy="53197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5000" rIns="9036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eaLnBrk="1" hangingPunct="1">
              <a:lnSpc>
                <a:spcPct val="93000"/>
              </a:lnSpc>
              <a:spcBef>
                <a:spcPts val="525"/>
              </a:spcBef>
              <a:buFont typeface="Arial" charset="0"/>
              <a:buNone/>
            </a:pPr>
            <a:r>
              <a:rPr lang="en-GB" sz="1400">
                <a:latin typeface="Arial" charset="0"/>
                <a:cs typeface="Arial Unicode MS" charset="0"/>
              </a:rPr>
              <a:t>Based on a meta-analysis of medical abortion by Kahn and colleagues,</a:t>
            </a:r>
            <a:r>
              <a:rPr lang="en-GB" sz="1400" baseline="30000">
                <a:latin typeface="Arial" charset="0"/>
                <a:cs typeface="Arial Unicode MS" charset="0"/>
              </a:rPr>
              <a:t>1</a:t>
            </a:r>
            <a:r>
              <a:rPr lang="en-GB" sz="1400">
                <a:latin typeface="Arial" charset="0"/>
                <a:cs typeface="Arial Unicode MS" charset="0"/>
              </a:rPr>
              <a:t> mifepristone/misoprostol (using various regimens, with different doses of mifeprisone and different routes of administration of misoprostol) up to 49 days</a:t>
            </a:r>
            <a:r>
              <a:rPr lang="en-GB" altLang="en-GB" sz="1400">
                <a:latin typeface="Arial" charset="0"/>
                <a:cs typeface="Arial Unicode MS" charset="0"/>
              </a:rPr>
              <a:t>’</a:t>
            </a:r>
            <a:r>
              <a:rPr lang="en-GB" sz="1400">
                <a:latin typeface="Arial" charset="0"/>
                <a:cs typeface="Arial Unicode MS" charset="0"/>
              </a:rPr>
              <a:t> gestation is successful about 96% of the time through 49 days</a:t>
            </a:r>
            <a:r>
              <a:rPr lang="en-GB" altLang="en-GB" sz="1400">
                <a:latin typeface="Arial" charset="0"/>
                <a:cs typeface="Arial Unicode MS" charset="0"/>
              </a:rPr>
              <a:t>’</a:t>
            </a:r>
            <a:r>
              <a:rPr lang="en-GB" sz="1400">
                <a:latin typeface="Arial" charset="0"/>
                <a:cs typeface="Arial Unicode MS" charset="0"/>
              </a:rPr>
              <a:t> gestation. The overall failure rate is about 4%. Incomplete abortion occurs about 3% of the time for regimens using mifepristone and misoprostol up to 49 days</a:t>
            </a:r>
            <a:r>
              <a:rPr lang="en-GB" altLang="en-GB" sz="1400">
                <a:latin typeface="Arial" charset="0"/>
                <a:cs typeface="Arial Unicode MS" charset="0"/>
              </a:rPr>
              <a:t>’</a:t>
            </a:r>
            <a:r>
              <a:rPr lang="en-GB" sz="1400">
                <a:latin typeface="Arial" charset="0"/>
                <a:cs typeface="Arial Unicode MS" charset="0"/>
              </a:rPr>
              <a:t> gestation,</a:t>
            </a:r>
            <a:r>
              <a:rPr lang="en-GB" sz="1400" baseline="30000">
                <a:latin typeface="Arial" charset="0"/>
                <a:cs typeface="Arial Unicode MS" charset="0"/>
              </a:rPr>
              <a:t> </a:t>
            </a:r>
            <a:r>
              <a:rPr lang="en-GB" sz="1400">
                <a:latin typeface="Arial" charset="0"/>
                <a:cs typeface="Arial Unicode MS" charset="0"/>
              </a:rPr>
              <a:t>while continuing pregnancy occurs about 1% of the time.</a:t>
            </a:r>
            <a:r>
              <a:rPr lang="en-GB" sz="1400" baseline="30000">
                <a:latin typeface="Arial" charset="0"/>
                <a:cs typeface="Arial Unicode MS" charset="0"/>
              </a:rPr>
              <a:t>1</a:t>
            </a:r>
          </a:p>
          <a:p>
            <a:pPr eaLnBrk="1" hangingPunct="1">
              <a:spcBef>
                <a:spcPts val="525"/>
              </a:spcBef>
              <a:buFont typeface="Arial" charset="0"/>
              <a:buNone/>
            </a:pPr>
            <a:endParaRPr lang="en-GB" sz="1400" baseline="30000">
              <a:latin typeface="Arial" charset="0"/>
              <a:cs typeface="Arial Unicode MS" charset="0"/>
            </a:endParaRPr>
          </a:p>
          <a:p>
            <a:pPr eaLnBrk="1" hangingPunct="1">
              <a:spcBef>
                <a:spcPts val="525"/>
              </a:spcBef>
              <a:buFont typeface="Arial" charset="0"/>
              <a:buNone/>
            </a:pPr>
            <a:r>
              <a:rPr lang="en-GB" sz="1400">
                <a:latin typeface="Arial" charset="0"/>
                <a:cs typeface="Arial Unicode MS" charset="0"/>
              </a:rPr>
              <a:t>Several studies using vaginal misoprostol and with gestations up to 63 days LMP have achieved success rates of 98-99%.</a:t>
            </a:r>
            <a:r>
              <a:rPr lang="en-GB" sz="1400" baseline="30000">
                <a:latin typeface="Arial" charset="0"/>
                <a:cs typeface="Arial Unicode MS" charset="0"/>
              </a:rPr>
              <a:t>2-4</a:t>
            </a:r>
          </a:p>
          <a:p>
            <a:pPr eaLnBrk="1" hangingPunct="1">
              <a:spcBef>
                <a:spcPts val="525"/>
              </a:spcBef>
              <a:buFont typeface="Arial" charset="0"/>
              <a:buNone/>
            </a:pPr>
            <a:endParaRPr lang="en-GB" sz="1400">
              <a:latin typeface="Arial" charset="0"/>
              <a:cs typeface="Arial Unicode MS" charset="0"/>
            </a:endParaRPr>
          </a:p>
          <a:p>
            <a:pPr eaLnBrk="1" hangingPunct="1">
              <a:spcBef>
                <a:spcPts val="450"/>
              </a:spcBef>
              <a:buFont typeface="Arial" charset="0"/>
              <a:buNone/>
            </a:pPr>
            <a:r>
              <a:rPr lang="en-GB">
                <a:latin typeface="Arial" charset="0"/>
                <a:cs typeface="Arial Unicode MS" charset="0"/>
              </a:rPr>
              <a:t>Ref:</a:t>
            </a:r>
          </a:p>
          <a:p>
            <a:pPr eaLnBrk="1" hangingPunct="1">
              <a:spcBef>
                <a:spcPts val="450"/>
              </a:spcBef>
              <a:buFont typeface="Arial" charset="0"/>
              <a:buNone/>
            </a:pPr>
            <a:r>
              <a:rPr lang="en-GB" baseline="30000">
                <a:latin typeface="Arial" charset="0"/>
                <a:cs typeface="Arial Unicode MS" charset="0"/>
              </a:rPr>
              <a:t>1</a:t>
            </a:r>
            <a:r>
              <a:rPr lang="en-GB">
                <a:latin typeface="Arial" charset="0"/>
                <a:cs typeface="Arial Unicode MS" charset="0"/>
              </a:rPr>
              <a:t> Kahn JG, Becker BJ, MacIsaac L, et al. The efficacy of medical abortion: a meta-analysis. </a:t>
            </a:r>
            <a:r>
              <a:rPr lang="en-GB" i="1">
                <a:latin typeface="Arial" charset="0"/>
                <a:cs typeface="Arial Unicode MS" charset="0"/>
              </a:rPr>
              <a:t>Contraception</a:t>
            </a:r>
            <a:r>
              <a:rPr lang="en-GB">
                <a:latin typeface="Arial" charset="0"/>
                <a:cs typeface="Arial Unicode MS" charset="0"/>
              </a:rPr>
              <a:t> 2000;61:29-40.</a:t>
            </a:r>
          </a:p>
          <a:p>
            <a:pPr eaLnBrk="1" hangingPunct="1">
              <a:spcBef>
                <a:spcPts val="450"/>
              </a:spcBef>
              <a:buFont typeface="Arial" charset="0"/>
              <a:buNone/>
            </a:pPr>
            <a:r>
              <a:rPr lang="en-GB" baseline="30000">
                <a:latin typeface="Arial" charset="0"/>
                <a:cs typeface="Arial Unicode MS" charset="0"/>
              </a:rPr>
              <a:t>2</a:t>
            </a:r>
            <a:r>
              <a:rPr lang="en-GB" baseline="30000">
                <a:latin typeface="Arial" charset="0"/>
                <a:cs typeface="Times New Roman" charset="0"/>
              </a:rPr>
              <a:t> </a:t>
            </a:r>
            <a:r>
              <a:rPr lang="en-GB">
                <a:latin typeface="Arial" charset="0"/>
                <a:cs typeface="Times New Roman" charset="0"/>
              </a:rPr>
              <a:t>Schaff EA, Fielding SL, Westhoff C.  Randomized trail of oral versus vaginal misoprostol at one day after mifepristone for early medical abortion.  </a:t>
            </a:r>
            <a:r>
              <a:rPr lang="en-GB" i="1">
                <a:latin typeface="Arial" charset="0"/>
                <a:cs typeface="Times New Roman" charset="0"/>
              </a:rPr>
              <a:t>Contraception</a:t>
            </a:r>
            <a:r>
              <a:rPr lang="en-GB">
                <a:latin typeface="Arial" charset="0"/>
                <a:cs typeface="Times New Roman" charset="0"/>
              </a:rPr>
              <a:t> 2001; 64: 81-85.</a:t>
            </a:r>
          </a:p>
          <a:p>
            <a:pPr eaLnBrk="1" hangingPunct="1">
              <a:spcBef>
                <a:spcPts val="450"/>
              </a:spcBef>
              <a:buFont typeface="Arial" charset="0"/>
              <a:buNone/>
            </a:pPr>
            <a:r>
              <a:rPr lang="en-GB" baseline="30000">
                <a:latin typeface="Arial" charset="0"/>
                <a:cs typeface="Arial Unicode MS" charset="0"/>
              </a:rPr>
              <a:t>3</a:t>
            </a:r>
            <a:r>
              <a:rPr lang="en-GB">
                <a:latin typeface="Arial" charset="0"/>
                <a:cs typeface="Times New Roman" charset="0"/>
              </a:rPr>
              <a:t> Schaff EA, Fielding SL, Eisinger SH, Stadalius LS, Fuller L.  Low-dose mifepristone followed by vaginal misoprostol at 48 hours for abortion up to 63 days.  </a:t>
            </a:r>
            <a:r>
              <a:rPr lang="en-GB" i="1">
                <a:latin typeface="Arial" charset="0"/>
                <a:cs typeface="Times New Roman" charset="0"/>
              </a:rPr>
              <a:t>Contraception</a:t>
            </a:r>
            <a:r>
              <a:rPr lang="en-GB">
                <a:latin typeface="Arial" charset="0"/>
                <a:cs typeface="Times New Roman" charset="0"/>
              </a:rPr>
              <a:t> 2000; 61: 41-46.</a:t>
            </a:r>
          </a:p>
          <a:p>
            <a:pPr eaLnBrk="1" hangingPunct="1">
              <a:spcBef>
                <a:spcPts val="450"/>
              </a:spcBef>
              <a:buFont typeface="Arial" charset="0"/>
              <a:buNone/>
            </a:pPr>
            <a:r>
              <a:rPr lang="en-GB" baseline="30000">
                <a:latin typeface="Arial" charset="0"/>
                <a:cs typeface="Arial Unicode MS" charset="0"/>
              </a:rPr>
              <a:t>4 </a:t>
            </a:r>
            <a:r>
              <a:rPr lang="en-GB">
                <a:latin typeface="Arial" charset="0"/>
                <a:cs typeface="Times New Roman" charset="0"/>
              </a:rPr>
              <a:t>Schaff EA, Fielding SL, Westhoff C, Ellertson C, Eisinger SH, Stadalius LS, Fuller L.  Vaginal misoprostol administered 1, 2, or 3 days after mifepristone for early medical abortion:  a randomized trial.  </a:t>
            </a:r>
            <a:r>
              <a:rPr lang="en-GB" i="1">
                <a:latin typeface="Arial" charset="0"/>
                <a:cs typeface="Times New Roman" charset="0"/>
              </a:rPr>
              <a:t>JAMA</a:t>
            </a:r>
            <a:r>
              <a:rPr lang="en-GB">
                <a:latin typeface="Arial" charset="0"/>
                <a:cs typeface="Times New Roman" charset="0"/>
              </a:rPr>
              <a:t> 2000; 284: 1948-1953</a:t>
            </a:r>
            <a:r>
              <a:rPr lang="en-GB">
                <a:latin typeface="Arial" charset="0"/>
                <a:cs typeface="Arial Unicode MS" charset="0"/>
              </a:rPr>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Rectangle 1"/>
          <p:cNvSpPr>
            <a:spLocks noChangeArrowheads="1" noTextEdit="1"/>
          </p:cNvSpPr>
          <p:nvPr>
            <p:ph type="sldImg"/>
          </p:nvPr>
        </p:nvSpPr>
        <p:spPr bwMode="auto">
          <a:xfrm>
            <a:off x="1712913" y="233363"/>
            <a:ext cx="3225800" cy="24209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4514" name="Text Box 2"/>
          <p:cNvSpPr txBox="1">
            <a:spLocks noChangeArrowheads="1"/>
          </p:cNvSpPr>
          <p:nvPr>
            <p:ph type="body" idx="1"/>
          </p:nvPr>
        </p:nvSpPr>
        <p:spPr bwMode="auto">
          <a:xfrm>
            <a:off x="152400" y="2730500"/>
            <a:ext cx="6553200" cy="62579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5000" rIns="9036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eaLnBrk="1" hangingPunct="1">
              <a:lnSpc>
                <a:spcPct val="93000"/>
              </a:lnSpc>
              <a:spcBef>
                <a:spcPts val="450"/>
              </a:spcBef>
              <a:buFont typeface="Arial" charset="0"/>
              <a:buNone/>
            </a:pPr>
            <a:r>
              <a:rPr lang="en-GB" altLang="en-GB">
                <a:latin typeface="Arial" charset="0"/>
                <a:cs typeface="Arial Unicode MS" charset="0"/>
              </a:rPr>
              <a:t>“</a:t>
            </a:r>
            <a:r>
              <a:rPr lang="en-GB">
                <a:latin typeface="Arial" charset="0"/>
                <a:cs typeface="Arial Unicode MS" charset="0"/>
              </a:rPr>
              <a:t>Continuing pregnancy</a:t>
            </a:r>
            <a:r>
              <a:rPr lang="en-GB" altLang="en-GB">
                <a:latin typeface="Arial" charset="0"/>
                <a:cs typeface="Arial Unicode MS" charset="0"/>
              </a:rPr>
              <a:t>”</a:t>
            </a:r>
            <a:r>
              <a:rPr lang="en-GB">
                <a:latin typeface="Arial" charset="0"/>
                <a:cs typeface="Arial Unicode MS" charset="0"/>
              </a:rPr>
              <a:t> implies that there is a pregnancy that is still developing or cardiac activity is present 2 weeks after initiating treatment. Following an attempted medical abortion, continuing pregnancy is synonymous with failed abortion.  When clinical assessment raises suspicions of failed abortion, ultrasound may provide an efficient means of diagnosis. </a:t>
            </a:r>
          </a:p>
          <a:p>
            <a:pPr eaLnBrk="1" hangingPunct="1">
              <a:lnSpc>
                <a:spcPct val="90000"/>
              </a:lnSpc>
              <a:spcBef>
                <a:spcPts val="413"/>
              </a:spcBef>
              <a:buFont typeface="Arial" charset="0"/>
              <a:buNone/>
            </a:pPr>
            <a:endParaRPr lang="en-GB" sz="1100">
              <a:latin typeface="Arial" charset="0"/>
              <a:cs typeface="Arial Unicode MS" charset="0"/>
            </a:endParaRPr>
          </a:p>
          <a:p>
            <a:pPr eaLnBrk="1" hangingPunct="1">
              <a:lnSpc>
                <a:spcPct val="90000"/>
              </a:lnSpc>
              <a:spcBef>
                <a:spcPts val="450"/>
              </a:spcBef>
              <a:buFont typeface="Arial" charset="0"/>
              <a:buNone/>
            </a:pPr>
            <a:r>
              <a:rPr lang="en-GB">
                <a:latin typeface="Arial" charset="0"/>
                <a:cs typeface="Arial Unicode MS" charset="0"/>
              </a:rPr>
              <a:t>A meta-analysis</a:t>
            </a:r>
            <a:r>
              <a:rPr lang="en-GB" baseline="30000">
                <a:latin typeface="Arial" charset="0"/>
                <a:cs typeface="Arial Unicode MS" charset="0"/>
              </a:rPr>
              <a:t>1</a:t>
            </a:r>
            <a:r>
              <a:rPr lang="en-GB">
                <a:latin typeface="Arial" charset="0"/>
                <a:cs typeface="Arial Unicode MS" charset="0"/>
              </a:rPr>
              <a:t> of various mifepristone/misoprostol regimens (some with oral and some with vaginal misoprostol) and methotrexate/misoprostol regimens estimated that ongoing pregnancy occurs in approximately 1% of women undergoing medical abortion with mifepristone/misoprostol regimens through 49 days</a:t>
            </a:r>
            <a:r>
              <a:rPr lang="en-GB" altLang="en-GB">
                <a:latin typeface="Arial" charset="0"/>
                <a:cs typeface="Arial Unicode MS" charset="0"/>
              </a:rPr>
              <a:t>’</a:t>
            </a:r>
            <a:r>
              <a:rPr lang="en-GB">
                <a:latin typeface="Arial" charset="0"/>
                <a:cs typeface="Arial Unicode MS" charset="0"/>
              </a:rPr>
              <a:t> gestation and in approximately 2.7% of women undergoing medical abortion with methotrexate/misoprostol through 49 days</a:t>
            </a:r>
            <a:r>
              <a:rPr lang="en-GB" altLang="en-GB">
                <a:latin typeface="Arial" charset="0"/>
                <a:cs typeface="Arial Unicode MS" charset="0"/>
              </a:rPr>
              <a:t>’</a:t>
            </a:r>
            <a:r>
              <a:rPr lang="en-GB">
                <a:latin typeface="Arial" charset="0"/>
                <a:cs typeface="Arial Unicode MS" charset="0"/>
              </a:rPr>
              <a:t> gestation.</a:t>
            </a:r>
          </a:p>
          <a:p>
            <a:pPr eaLnBrk="1" hangingPunct="1">
              <a:lnSpc>
                <a:spcPct val="90000"/>
              </a:lnSpc>
              <a:spcBef>
                <a:spcPts val="413"/>
              </a:spcBef>
              <a:buFont typeface="Arial" charset="0"/>
              <a:buNone/>
            </a:pPr>
            <a:endParaRPr lang="en-GB" sz="1100">
              <a:latin typeface="Arial" charset="0"/>
              <a:cs typeface="Arial Unicode MS" charset="0"/>
            </a:endParaRPr>
          </a:p>
          <a:p>
            <a:pPr eaLnBrk="1" hangingPunct="1">
              <a:lnSpc>
                <a:spcPct val="90000"/>
              </a:lnSpc>
              <a:spcBef>
                <a:spcPts val="450"/>
              </a:spcBef>
              <a:buFont typeface="Arial" charset="0"/>
              <a:buNone/>
            </a:pPr>
            <a:r>
              <a:rPr lang="en-GB">
                <a:latin typeface="Arial" charset="0"/>
                <a:cs typeface="Arial Unicode MS" charset="0"/>
              </a:rPr>
              <a:t>The rate of continuing pregnancy will depend on the specific medical abortion regimen used and the gestational age limit. For example, studies using a 50 mg/m</a:t>
            </a:r>
            <a:r>
              <a:rPr lang="en-GB" baseline="30000">
                <a:latin typeface="Arial" charset="0"/>
                <a:cs typeface="Arial Unicode MS" charset="0"/>
              </a:rPr>
              <a:t>2</a:t>
            </a:r>
            <a:r>
              <a:rPr lang="en-GB">
                <a:latin typeface="Arial" charset="0"/>
                <a:cs typeface="Arial Unicode MS" charset="0"/>
              </a:rPr>
              <a:t> dose of methotrexate have found continuing pregnancy rates of 0.4-0.5%,</a:t>
            </a:r>
            <a:r>
              <a:rPr lang="en-GB" baseline="30000">
                <a:latin typeface="Arial" charset="0"/>
                <a:cs typeface="Arial Unicode MS" charset="0"/>
              </a:rPr>
              <a:t>2-3 </a:t>
            </a:r>
            <a:r>
              <a:rPr lang="en-GB">
                <a:latin typeface="Arial" charset="0"/>
                <a:cs typeface="Arial Unicode MS" charset="0"/>
              </a:rPr>
              <a:t>and in mifespristone/misoprostol regimens, the use of vaginal misoprostol is associated with lower rates of continuing pregnancy</a:t>
            </a:r>
            <a:r>
              <a:rPr lang="en-GB" baseline="30000">
                <a:latin typeface="Arial" charset="0"/>
                <a:cs typeface="Arial Unicode MS" charset="0"/>
              </a:rPr>
              <a:t>4, 5</a:t>
            </a:r>
            <a:r>
              <a:rPr lang="en-GB">
                <a:latin typeface="Arial" charset="0"/>
                <a:cs typeface="Arial Unicode MS" charset="0"/>
              </a:rPr>
              <a:t> and low rates of ongoing pregnancy through 63 days</a:t>
            </a:r>
            <a:r>
              <a:rPr lang="en-GB" altLang="en-GB">
                <a:latin typeface="Arial" charset="0"/>
                <a:cs typeface="Arial Unicode MS" charset="0"/>
              </a:rPr>
              <a:t>’</a:t>
            </a:r>
            <a:r>
              <a:rPr lang="en-GB">
                <a:latin typeface="Arial" charset="0"/>
                <a:cs typeface="Arial Unicode MS" charset="0"/>
              </a:rPr>
              <a:t> gestation.</a:t>
            </a:r>
            <a:r>
              <a:rPr lang="en-GB" baseline="30000">
                <a:latin typeface="Arial" charset="0"/>
                <a:cs typeface="Arial Unicode MS" charset="0"/>
              </a:rPr>
              <a:t>5,6</a:t>
            </a:r>
            <a:r>
              <a:rPr lang="en-GB">
                <a:latin typeface="Arial" charset="0"/>
                <a:cs typeface="Arial Unicode MS" charset="0"/>
              </a:rPr>
              <a:t> </a:t>
            </a:r>
          </a:p>
          <a:p>
            <a:pPr eaLnBrk="1" hangingPunct="1">
              <a:lnSpc>
                <a:spcPct val="90000"/>
              </a:lnSpc>
              <a:spcBef>
                <a:spcPts val="413"/>
              </a:spcBef>
              <a:buFont typeface="Arial" charset="0"/>
              <a:buNone/>
            </a:pPr>
            <a:endParaRPr lang="en-GB" sz="1100">
              <a:latin typeface="Arial" charset="0"/>
              <a:cs typeface="Arial Unicode MS" charset="0"/>
            </a:endParaRPr>
          </a:p>
          <a:p>
            <a:pPr eaLnBrk="1" hangingPunct="1">
              <a:lnSpc>
                <a:spcPct val="90000"/>
              </a:lnSpc>
              <a:spcBef>
                <a:spcPts val="450"/>
              </a:spcBef>
              <a:buFont typeface="Arial" charset="0"/>
              <a:buNone/>
            </a:pPr>
            <a:r>
              <a:rPr lang="en-GB">
                <a:latin typeface="Arial" charset="0"/>
                <a:cs typeface="Arial Unicode MS" charset="0"/>
              </a:rPr>
              <a:t>When continuing pregnancy is diagnosed during follow-up evaluation, vacuum aspiration should be performed to complete the abortion.</a:t>
            </a:r>
            <a:r>
              <a:rPr lang="en-GB" baseline="30000">
                <a:latin typeface="Arial" charset="0"/>
                <a:cs typeface="Arial Unicode MS" charset="0"/>
              </a:rPr>
              <a:t>7 </a:t>
            </a:r>
            <a:r>
              <a:rPr lang="en-GB">
                <a:latin typeface="Arial" charset="0"/>
                <a:cs typeface="Arial Unicode MS" charset="0"/>
              </a:rPr>
              <a:t>Since a procedure for a continuing pregnancy is not an emergency, the aspiration can be scheduled at a time that is convenient for both the patient and provider.</a:t>
            </a:r>
          </a:p>
          <a:p>
            <a:pPr eaLnBrk="1" hangingPunct="1">
              <a:lnSpc>
                <a:spcPct val="90000"/>
              </a:lnSpc>
              <a:spcBef>
                <a:spcPts val="338"/>
              </a:spcBef>
              <a:buFont typeface="Arial" charset="0"/>
              <a:buNone/>
            </a:pPr>
            <a:endParaRPr lang="en-GB" sz="900">
              <a:latin typeface="Arial" charset="0"/>
              <a:cs typeface="Arial Unicode MS" charset="0"/>
            </a:endParaRPr>
          </a:p>
          <a:p>
            <a:pPr eaLnBrk="1" hangingPunct="1">
              <a:lnSpc>
                <a:spcPct val="90000"/>
              </a:lnSpc>
              <a:spcBef>
                <a:spcPts val="338"/>
              </a:spcBef>
              <a:buFont typeface="Arial" charset="0"/>
              <a:buNone/>
            </a:pPr>
            <a:r>
              <a:rPr lang="en-GB" sz="900">
                <a:latin typeface="Arial" charset="0"/>
                <a:cs typeface="Arial Unicode MS" charset="0"/>
              </a:rPr>
              <a:t>Refs: </a:t>
            </a:r>
          </a:p>
          <a:p>
            <a:pPr eaLnBrk="1" hangingPunct="1">
              <a:lnSpc>
                <a:spcPct val="90000"/>
              </a:lnSpc>
              <a:spcBef>
                <a:spcPts val="338"/>
              </a:spcBef>
              <a:buFont typeface="Arial" charset="0"/>
              <a:buNone/>
            </a:pPr>
            <a:r>
              <a:rPr lang="en-GB" sz="900" baseline="30000">
                <a:latin typeface="Arial" charset="0"/>
                <a:cs typeface="Arial Unicode MS" charset="0"/>
              </a:rPr>
              <a:t>1</a:t>
            </a:r>
            <a:r>
              <a:rPr lang="en-GB" sz="900">
                <a:latin typeface="Arial" charset="0"/>
                <a:cs typeface="Arial Unicode MS" charset="0"/>
              </a:rPr>
              <a:t> Kahn JG, Becker BJ, MacIsaac L, et al. The efficacy of medical abortion: a meta-analysis. </a:t>
            </a:r>
            <a:r>
              <a:rPr lang="en-GB" sz="900" i="1">
                <a:latin typeface="Arial" charset="0"/>
                <a:cs typeface="Arial Unicode MS" charset="0"/>
              </a:rPr>
              <a:t>Contraception</a:t>
            </a:r>
            <a:r>
              <a:rPr lang="en-GB" sz="900">
                <a:latin typeface="Arial" charset="0"/>
                <a:cs typeface="Arial Unicode MS" charset="0"/>
              </a:rPr>
              <a:t> 2000;61:29-40.</a:t>
            </a:r>
          </a:p>
          <a:p>
            <a:pPr eaLnBrk="1" hangingPunct="1">
              <a:lnSpc>
                <a:spcPct val="90000"/>
              </a:lnSpc>
              <a:spcBef>
                <a:spcPts val="338"/>
              </a:spcBef>
              <a:buFont typeface="Arial" charset="0"/>
              <a:buNone/>
            </a:pPr>
            <a:r>
              <a:rPr lang="en-GB" sz="900" baseline="30000">
                <a:latin typeface="Arial" charset="0"/>
                <a:cs typeface="Arial Unicode MS" charset="0"/>
              </a:rPr>
              <a:t>2</a:t>
            </a:r>
            <a:r>
              <a:rPr lang="en-GB" sz="900">
                <a:latin typeface="Arial" charset="0"/>
                <a:cs typeface="Arial Unicode MS" charset="0"/>
              </a:rPr>
              <a:t> Creinin MD, Vittinghoff E, Keder L, Darney PD, Tiller G. Methotrexate and misoprostol for early abortion: a multicenter trial. I. Safety and efficacy. </a:t>
            </a:r>
            <a:r>
              <a:rPr lang="en-GB" sz="900" i="1">
                <a:latin typeface="Arial" charset="0"/>
                <a:cs typeface="Arial Unicode MS" charset="0"/>
              </a:rPr>
              <a:t>Contraception</a:t>
            </a:r>
            <a:r>
              <a:rPr lang="en-GB" sz="900">
                <a:latin typeface="Arial" charset="0"/>
                <a:cs typeface="Arial Unicode MS" charset="0"/>
              </a:rPr>
              <a:t> 1996;53:321-327.</a:t>
            </a:r>
          </a:p>
          <a:p>
            <a:pPr eaLnBrk="1" hangingPunct="1">
              <a:lnSpc>
                <a:spcPct val="90000"/>
              </a:lnSpc>
              <a:spcBef>
                <a:spcPts val="338"/>
              </a:spcBef>
              <a:buFont typeface="Arial" charset="0"/>
              <a:buNone/>
            </a:pPr>
            <a:r>
              <a:rPr lang="en-GB" sz="900" baseline="30000">
                <a:latin typeface="Arial" charset="0"/>
                <a:cs typeface="Arial Unicode MS" charset="0"/>
              </a:rPr>
              <a:t>3</a:t>
            </a:r>
            <a:r>
              <a:rPr lang="en-GB" sz="900">
                <a:latin typeface="Arial" charset="0"/>
                <a:cs typeface="Times New Roman" charset="0"/>
              </a:rPr>
              <a:t> Wiebe E, Dunn S, Guilbert E, Jacot F, Lugtig L.  Comparison of abortions induced by methotrexate or mifepristone followed by misoprostol.  Obstet Gynecol 2002; 99: 813-9.</a:t>
            </a:r>
          </a:p>
          <a:p>
            <a:pPr eaLnBrk="1" hangingPunct="1">
              <a:lnSpc>
                <a:spcPct val="90000"/>
              </a:lnSpc>
              <a:spcBef>
                <a:spcPts val="338"/>
              </a:spcBef>
              <a:buFont typeface="Arial" charset="0"/>
              <a:buNone/>
            </a:pPr>
            <a:r>
              <a:rPr lang="en-GB" sz="900" baseline="30000">
                <a:latin typeface="Arial" charset="0"/>
                <a:cs typeface="Arial Unicode MS" charset="0"/>
              </a:rPr>
              <a:t>4 </a:t>
            </a:r>
            <a:r>
              <a:rPr lang="en-GB" sz="900">
                <a:latin typeface="Arial" charset="0"/>
                <a:cs typeface="Arial Unicode MS" charset="0"/>
              </a:rPr>
              <a:t>El-Rafaey H, Rajasekar D, Abdalla M, Calder L, Templeton A. Induction of abortion with mifepristone (RU 486) and oral or vaginal misoprostol. </a:t>
            </a:r>
            <a:r>
              <a:rPr lang="en-GB" sz="900" i="1">
                <a:latin typeface="Arial" charset="0"/>
                <a:cs typeface="Arial Unicode MS" charset="0"/>
              </a:rPr>
              <a:t>New Engl J Med</a:t>
            </a:r>
            <a:r>
              <a:rPr lang="en-GB" sz="900">
                <a:latin typeface="Arial" charset="0"/>
                <a:cs typeface="Arial Unicode MS" charset="0"/>
              </a:rPr>
              <a:t> 1995;332:983-987.</a:t>
            </a:r>
          </a:p>
          <a:p>
            <a:pPr eaLnBrk="1" hangingPunct="1">
              <a:lnSpc>
                <a:spcPct val="90000"/>
              </a:lnSpc>
              <a:spcBef>
                <a:spcPts val="338"/>
              </a:spcBef>
              <a:buFont typeface="Arial" charset="0"/>
              <a:buNone/>
            </a:pPr>
            <a:r>
              <a:rPr lang="en-GB" sz="900" baseline="30000">
                <a:latin typeface="Arial" charset="0"/>
                <a:cs typeface="Arial Unicode MS" charset="0"/>
              </a:rPr>
              <a:t>5</a:t>
            </a:r>
            <a:r>
              <a:rPr lang="en-GB" sz="900">
                <a:latin typeface="Arial" charset="0"/>
                <a:cs typeface="Times New Roman" charset="0"/>
              </a:rPr>
              <a:t> Schaff EA, Fielding SL, Westhoff C.  Randomized trail of oral versus vaginal misoprostol at one day after mifepristone for early medical abortion.  </a:t>
            </a:r>
            <a:r>
              <a:rPr lang="en-GB" sz="900" i="1">
                <a:latin typeface="Arial" charset="0"/>
                <a:cs typeface="Times New Roman" charset="0"/>
              </a:rPr>
              <a:t>Contraception</a:t>
            </a:r>
            <a:r>
              <a:rPr lang="en-GB" sz="900">
                <a:latin typeface="Arial" charset="0"/>
                <a:cs typeface="Times New Roman" charset="0"/>
              </a:rPr>
              <a:t> 2001; 64: 81-85.</a:t>
            </a:r>
            <a:r>
              <a:rPr lang="en-GB" sz="900">
                <a:latin typeface="Arial" charset="0"/>
                <a:cs typeface="Arial Unicode MS" charset="0"/>
              </a:rPr>
              <a:t> </a:t>
            </a:r>
          </a:p>
          <a:p>
            <a:pPr eaLnBrk="1" hangingPunct="1">
              <a:lnSpc>
                <a:spcPct val="90000"/>
              </a:lnSpc>
              <a:spcBef>
                <a:spcPts val="338"/>
              </a:spcBef>
              <a:buFont typeface="Arial" charset="0"/>
              <a:buNone/>
            </a:pPr>
            <a:r>
              <a:rPr lang="en-GB" sz="900" baseline="30000">
                <a:latin typeface="Arial" charset="0"/>
                <a:cs typeface="Arial Unicode MS" charset="0"/>
              </a:rPr>
              <a:t>6</a:t>
            </a:r>
            <a:r>
              <a:rPr lang="en-GB" sz="900">
                <a:latin typeface="Arial" charset="0"/>
                <a:cs typeface="Arial Unicode MS" charset="0"/>
              </a:rPr>
              <a:t> Schaff EA, Fielding SL, Eisinger SH, Stadalius LA, Fuller L.  Low-dose mifepristone followed by vaginal misoprostol at 48 hours for abortion up to 63 days.  </a:t>
            </a:r>
            <a:r>
              <a:rPr lang="en-GB" sz="900" i="1">
                <a:latin typeface="Arial" charset="0"/>
                <a:cs typeface="Arial Unicode MS" charset="0"/>
              </a:rPr>
              <a:t>Contraception</a:t>
            </a:r>
            <a:r>
              <a:rPr lang="en-GB" sz="900">
                <a:latin typeface="Arial" charset="0"/>
                <a:cs typeface="Arial Unicode MS" charset="0"/>
              </a:rPr>
              <a:t> 2000; 61: 41-46.</a:t>
            </a:r>
          </a:p>
          <a:p>
            <a:pPr eaLnBrk="1" hangingPunct="1">
              <a:lnSpc>
                <a:spcPct val="90000"/>
              </a:lnSpc>
              <a:spcBef>
                <a:spcPts val="338"/>
              </a:spcBef>
              <a:buFont typeface="Arial" charset="0"/>
              <a:buNone/>
            </a:pPr>
            <a:r>
              <a:rPr lang="en-GB" sz="900" baseline="30000">
                <a:latin typeface="Arial" charset="0"/>
                <a:cs typeface="Arial Unicode MS" charset="0"/>
              </a:rPr>
              <a:t>7 </a:t>
            </a:r>
            <a:r>
              <a:rPr lang="en-GB" sz="900">
                <a:latin typeface="Arial" charset="0"/>
                <a:cs typeface="Arial Unicode MS" charset="0"/>
              </a:rPr>
              <a:t>Kruse B, Poppema S, Creinin MD, Paul M. Management of side effects and complications in medical abortion. </a:t>
            </a:r>
            <a:r>
              <a:rPr lang="en-GB" sz="900" i="1">
                <a:latin typeface="Arial" charset="0"/>
                <a:cs typeface="Arial Unicode MS" charset="0"/>
              </a:rPr>
              <a:t>Am J Obstet Gynecol</a:t>
            </a:r>
            <a:r>
              <a:rPr lang="en-GB" sz="900">
                <a:latin typeface="Arial" charset="0"/>
                <a:cs typeface="Arial Unicode MS" charset="0"/>
              </a:rPr>
              <a:t> 2000;183(suppl):S65-S75.</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Rectangle 1"/>
          <p:cNvSpPr>
            <a:spLocks noChangeArrowheads="1" noTextEdit="1"/>
          </p:cNvSpPr>
          <p:nvPr>
            <p:ph type="sldImg"/>
          </p:nvPr>
        </p:nvSpPr>
        <p:spPr bwMode="auto">
          <a:xfrm>
            <a:off x="1774825" y="344488"/>
            <a:ext cx="3309938" cy="2482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5538" name="Text Box 2"/>
          <p:cNvSpPr txBox="1">
            <a:spLocks noChangeArrowheads="1"/>
          </p:cNvSpPr>
          <p:nvPr>
            <p:ph type="body" idx="1"/>
          </p:nvPr>
        </p:nvSpPr>
        <p:spPr bwMode="auto">
          <a:xfrm>
            <a:off x="263525" y="2903538"/>
            <a:ext cx="6330950" cy="6007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5000" rIns="9036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eaLnBrk="1" hangingPunct="1">
              <a:lnSpc>
                <a:spcPct val="93000"/>
              </a:lnSpc>
              <a:spcBef>
                <a:spcPts val="450"/>
              </a:spcBef>
              <a:buFont typeface="Arial" charset="0"/>
              <a:buNone/>
            </a:pPr>
            <a:r>
              <a:rPr lang="en-GB">
                <a:latin typeface="Arial" charset="0"/>
                <a:cs typeface="Arial Unicode MS" charset="0"/>
              </a:rPr>
              <a:t>As mentioned previously, the term </a:t>
            </a:r>
            <a:r>
              <a:rPr lang="en-GB" altLang="en-GB">
                <a:latin typeface="Arial" charset="0"/>
                <a:cs typeface="Arial Unicode MS" charset="0"/>
              </a:rPr>
              <a:t>“</a:t>
            </a:r>
            <a:r>
              <a:rPr lang="en-GB">
                <a:latin typeface="Arial" charset="0"/>
                <a:cs typeface="Arial Unicode MS" charset="0"/>
              </a:rPr>
              <a:t>incomplete abortion</a:t>
            </a:r>
            <a:r>
              <a:rPr lang="en-GB" altLang="en-GB">
                <a:latin typeface="Arial" charset="0"/>
                <a:cs typeface="Arial Unicode MS" charset="0"/>
              </a:rPr>
              <a:t>”</a:t>
            </a:r>
            <a:r>
              <a:rPr lang="en-GB">
                <a:latin typeface="Arial" charset="0"/>
                <a:cs typeface="Arial Unicode MS" charset="0"/>
              </a:rPr>
              <a:t> has been used in some medical abortion studies to collectively describe conditions in which symptoms or ultrasound findings suggest failure to expel all the pregnancy tissue. Unlike the case with continuing pregnancy, in which there is a growing viable embryo, in cases of </a:t>
            </a:r>
            <a:r>
              <a:rPr lang="en-GB" altLang="en-GB">
                <a:latin typeface="Arial" charset="0"/>
                <a:cs typeface="Arial Unicode MS" charset="0"/>
              </a:rPr>
              <a:t>“</a:t>
            </a:r>
            <a:r>
              <a:rPr lang="en-GB">
                <a:latin typeface="Arial" charset="0"/>
                <a:cs typeface="Arial Unicode MS" charset="0"/>
              </a:rPr>
              <a:t>incomplete</a:t>
            </a:r>
            <a:r>
              <a:rPr lang="en-GB" altLang="en-GB">
                <a:latin typeface="Arial" charset="0"/>
                <a:cs typeface="Arial Unicode MS" charset="0"/>
              </a:rPr>
              <a:t>”</a:t>
            </a:r>
            <a:r>
              <a:rPr lang="en-GB">
                <a:latin typeface="Arial" charset="0"/>
                <a:cs typeface="Arial Unicode MS" charset="0"/>
              </a:rPr>
              <a:t> medical abortion, there is either a retained trophoblast or decidua resulting in clinical symptoms (i.e., severe pain, persistent bleeding) or a gestational sac present without gestational cardiac activity visible at the time of the follow-up visit (typically 4-14 days after initiation of the treatment regimen). The diagnosis is often made presumptively and may include cases of persistent gestational sac or persistent or heavy bleeding after expulsion that require surgical intervention. A meta-analysis indicated outcomes occur in 2.4% to 2.9% of women undergoing a medical abortion with various mifepristone or methotrexate regimens up to 49 days</a:t>
            </a:r>
            <a:r>
              <a:rPr lang="en-GB" altLang="en-GB">
                <a:latin typeface="Arial" charset="0"/>
                <a:cs typeface="Arial Unicode MS" charset="0"/>
              </a:rPr>
              <a:t>’</a:t>
            </a:r>
            <a:r>
              <a:rPr lang="en-GB">
                <a:latin typeface="Arial" charset="0"/>
                <a:cs typeface="Arial Unicode MS" charset="0"/>
              </a:rPr>
              <a:t> gestation.</a:t>
            </a:r>
            <a:r>
              <a:rPr lang="en-GB" baseline="30000">
                <a:latin typeface="Arial" charset="0"/>
                <a:cs typeface="Arial Unicode MS" charset="0"/>
              </a:rPr>
              <a:t>1  </a:t>
            </a:r>
            <a:r>
              <a:rPr lang="en-GB">
                <a:latin typeface="Arial" charset="0"/>
                <a:cs typeface="Arial Unicode MS" charset="0"/>
              </a:rPr>
              <a:t>However, an analysis of 4,393 women in studies employing a regimen of 200 mg mifepristone and 800 µg vaginal misoprostol indicated only 61 women (1.4%) underwent curettage for bleeding.</a:t>
            </a:r>
            <a:r>
              <a:rPr lang="en-GB" baseline="30000">
                <a:latin typeface="Arial" charset="0"/>
                <a:cs typeface="Arial Unicode MS" charset="0"/>
              </a:rPr>
              <a:t>2</a:t>
            </a:r>
            <a:r>
              <a:rPr lang="en-GB">
                <a:latin typeface="Arial" charset="0"/>
                <a:cs typeface="Arial Unicode MS" charset="0"/>
              </a:rPr>
              <a:t>  </a:t>
            </a:r>
          </a:p>
          <a:p>
            <a:pPr eaLnBrk="1" hangingPunct="1">
              <a:spcBef>
                <a:spcPts val="450"/>
              </a:spcBef>
              <a:buFont typeface="Arial" charset="0"/>
              <a:buNone/>
            </a:pPr>
            <a:r>
              <a:rPr lang="en-GB">
                <a:latin typeface="Arial" charset="0"/>
                <a:cs typeface="Arial Unicode MS" charset="0"/>
              </a:rPr>
              <a:t>		</a:t>
            </a:r>
          </a:p>
          <a:p>
            <a:pPr eaLnBrk="1" hangingPunct="1">
              <a:spcBef>
                <a:spcPts val="450"/>
              </a:spcBef>
              <a:buFont typeface="Arial" charset="0"/>
              <a:buNone/>
            </a:pPr>
            <a:r>
              <a:rPr lang="en-GB">
                <a:latin typeface="Arial" charset="0"/>
                <a:cs typeface="Arial Unicode MS" charset="0"/>
              </a:rPr>
              <a:t>In cases of persistent gestational sac or persistent bleeding, assuming the patient is stable, there are several treatment options. Besides vacuum aspiration, the patient may elect to wait for 3 to 4 weeks. In most cases, a repeat ultrasound will confirm that the abortion has been completed in the interim.</a:t>
            </a:r>
            <a:r>
              <a:rPr lang="en-GB" baseline="30000">
                <a:latin typeface="Arial" charset="0"/>
                <a:cs typeface="Arial Unicode MS" charset="0"/>
              </a:rPr>
              <a:t>3</a:t>
            </a:r>
            <a:r>
              <a:rPr lang="en-GB">
                <a:latin typeface="Arial" charset="0"/>
                <a:cs typeface="Arial Unicode MS" charset="0"/>
              </a:rPr>
              <a:t> Although some researchers have used additional doses of misoprostol,</a:t>
            </a:r>
            <a:r>
              <a:rPr lang="en-GB" baseline="30000">
                <a:latin typeface="Arial" charset="0"/>
                <a:cs typeface="Arial Unicode MS" charset="0"/>
              </a:rPr>
              <a:t>4</a:t>
            </a:r>
            <a:r>
              <a:rPr lang="en-GB">
                <a:latin typeface="Arial" charset="0"/>
                <a:cs typeface="Arial Unicode MS" charset="0"/>
              </a:rPr>
              <a:t> no studies have demonstrated this to be more effective than expectant management.</a:t>
            </a:r>
          </a:p>
          <a:p>
            <a:pPr eaLnBrk="1" hangingPunct="1">
              <a:spcBef>
                <a:spcPts val="450"/>
              </a:spcBef>
              <a:buFont typeface="Arial" charset="0"/>
              <a:buNone/>
            </a:pPr>
            <a:endParaRPr lang="en-GB">
              <a:latin typeface="Arial" charset="0"/>
              <a:cs typeface="Arial Unicode MS" charset="0"/>
            </a:endParaRPr>
          </a:p>
          <a:p>
            <a:pPr eaLnBrk="1" hangingPunct="1">
              <a:spcBef>
                <a:spcPts val="375"/>
              </a:spcBef>
              <a:buFont typeface="Arial" charset="0"/>
              <a:buNone/>
            </a:pPr>
            <a:r>
              <a:rPr lang="en-GB" sz="1000">
                <a:latin typeface="Arial" charset="0"/>
                <a:cs typeface="Arial Unicode MS" charset="0"/>
              </a:rPr>
              <a:t>Refs: </a:t>
            </a:r>
          </a:p>
          <a:p>
            <a:pPr eaLnBrk="1" hangingPunct="1">
              <a:spcBef>
                <a:spcPts val="375"/>
              </a:spcBef>
              <a:buFont typeface="Arial" charset="0"/>
              <a:buNone/>
            </a:pPr>
            <a:r>
              <a:rPr lang="en-GB" sz="1000" baseline="30000">
                <a:latin typeface="Arial" charset="0"/>
                <a:cs typeface="Arial Unicode MS" charset="0"/>
              </a:rPr>
              <a:t>1</a:t>
            </a:r>
            <a:r>
              <a:rPr lang="en-GB" sz="1000">
                <a:latin typeface="Arial" charset="0"/>
                <a:cs typeface="Arial Unicode MS" charset="0"/>
              </a:rPr>
              <a:t> Kahn JG, Becker BJ, MacIsaac L, et al. The efficacy of medical abortion: a meta-analysis. </a:t>
            </a:r>
            <a:r>
              <a:rPr lang="en-GB" sz="1000" i="1">
                <a:latin typeface="Arial" charset="0"/>
                <a:cs typeface="Arial Unicode MS" charset="0"/>
              </a:rPr>
              <a:t>Contraception</a:t>
            </a:r>
            <a:r>
              <a:rPr lang="en-GB" sz="1000">
                <a:latin typeface="Arial" charset="0"/>
                <a:cs typeface="Arial Unicode MS" charset="0"/>
              </a:rPr>
              <a:t> 2000;61:29-40.	</a:t>
            </a:r>
          </a:p>
          <a:p>
            <a:pPr eaLnBrk="1" hangingPunct="1">
              <a:spcBef>
                <a:spcPts val="375"/>
              </a:spcBef>
              <a:buFont typeface="Arial" charset="0"/>
              <a:buNone/>
            </a:pPr>
            <a:r>
              <a:rPr lang="en-GB" sz="1000" baseline="30000">
                <a:latin typeface="Arial" charset="0"/>
                <a:cs typeface="Arial Unicode MS" charset="0"/>
              </a:rPr>
              <a:t>2 </a:t>
            </a:r>
            <a:r>
              <a:rPr lang="en-GB" sz="1000">
                <a:latin typeface="Arial" charset="0"/>
                <a:cs typeface="Times New Roman" charset="0"/>
              </a:rPr>
              <a:t>Allen RH, Westhoff C, DeNonno L, Fielding SL, Schaff EA. Curettage after mifepristone-induced abortion: frequency, timing, and indications. </a:t>
            </a:r>
            <a:r>
              <a:rPr lang="en-GB" sz="1000" i="1">
                <a:latin typeface="Arial" charset="0"/>
                <a:cs typeface="Times New Roman" charset="0"/>
              </a:rPr>
              <a:t>Obstet Gynecol </a:t>
            </a:r>
            <a:r>
              <a:rPr lang="en-GB" sz="1000">
                <a:latin typeface="Arial" charset="0"/>
                <a:cs typeface="Times New Roman" charset="0"/>
              </a:rPr>
              <a:t>2001;98:101-106.</a:t>
            </a:r>
          </a:p>
          <a:p>
            <a:pPr eaLnBrk="1" hangingPunct="1">
              <a:spcBef>
                <a:spcPts val="375"/>
              </a:spcBef>
              <a:buFont typeface="Arial" charset="0"/>
              <a:buNone/>
            </a:pPr>
            <a:r>
              <a:rPr lang="en-GB" sz="1000" baseline="30000">
                <a:latin typeface="Arial" charset="0"/>
                <a:cs typeface="Arial Unicode MS" charset="0"/>
              </a:rPr>
              <a:t>3</a:t>
            </a:r>
            <a:r>
              <a:rPr lang="en-GB" sz="1000">
                <a:latin typeface="Arial" charset="0"/>
                <a:cs typeface="Arial Unicode MS" charset="0"/>
              </a:rPr>
              <a:t> Creinin MD, Aubény E. Medical abortion in early pregnancy. In: Paul M, Lichtenberg ES, Borgatta L, Grimes DA, Stubblefield P, eds. </a:t>
            </a:r>
            <a:r>
              <a:rPr lang="en-GB" sz="1000" i="1">
                <a:latin typeface="Arial" charset="0"/>
                <a:cs typeface="Arial Unicode MS" charset="0"/>
              </a:rPr>
              <a:t>Clinician</a:t>
            </a:r>
            <a:r>
              <a:rPr lang="en-GB" altLang="en-GB" sz="1000" i="1">
                <a:latin typeface="Arial" charset="0"/>
                <a:cs typeface="Arial Unicode MS" charset="0"/>
              </a:rPr>
              <a:t>’</a:t>
            </a:r>
            <a:r>
              <a:rPr lang="en-GB" sz="1000" i="1">
                <a:latin typeface="Arial" charset="0"/>
                <a:cs typeface="Arial Unicode MS" charset="0"/>
              </a:rPr>
              <a:t>s Guide to Medical and Surgical Abortion</a:t>
            </a:r>
            <a:r>
              <a:rPr lang="en-GB" sz="1000">
                <a:latin typeface="Arial" charset="0"/>
                <a:cs typeface="Arial Unicode MS" charset="0"/>
              </a:rPr>
              <a:t>. Philadelphia, Pa: Churchill Livingstone; 1999:100.</a:t>
            </a:r>
          </a:p>
          <a:p>
            <a:pPr eaLnBrk="1" hangingPunct="1">
              <a:spcBef>
                <a:spcPts val="375"/>
              </a:spcBef>
              <a:buFont typeface="Arial" charset="0"/>
              <a:buNone/>
            </a:pPr>
            <a:r>
              <a:rPr lang="en-GB" sz="1000" baseline="30000">
                <a:latin typeface="Arial" charset="0"/>
                <a:cs typeface="Arial Unicode MS" charset="0"/>
              </a:rPr>
              <a:t>4</a:t>
            </a:r>
            <a:r>
              <a:rPr lang="en-GB" sz="1000">
                <a:latin typeface="Arial" charset="0"/>
                <a:cs typeface="Arial Unicode MS" charset="0"/>
              </a:rPr>
              <a:t> Schaff EA, Stadalius LS, Eisinger SE, Franks P. Vaginal misoprostol administered at home after mifepristone (RU 486) for abortion. </a:t>
            </a:r>
            <a:r>
              <a:rPr lang="en-GB" sz="1000" i="1">
                <a:latin typeface="Arial" charset="0"/>
                <a:cs typeface="Arial Unicode MS" charset="0"/>
              </a:rPr>
              <a:t>J Fam Prac</a:t>
            </a:r>
            <a:r>
              <a:rPr lang="en-GB" sz="1000">
                <a:latin typeface="Arial" charset="0"/>
                <a:cs typeface="Arial Unicode MS" charset="0"/>
              </a:rPr>
              <a:t> 1997;44:353-360.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p:cNvSpPr>
            <a:spLocks noChangeArrowheads="1" noTextEdit="1"/>
          </p:cNvSpPr>
          <p:nvPr>
            <p:ph type="sldImg"/>
          </p:nvPr>
        </p:nvSpPr>
        <p:spPr bwMode="auto">
          <a:xfrm>
            <a:off x="1300163" y="520700"/>
            <a:ext cx="4164012" cy="31242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6082" name="Text Box 2"/>
          <p:cNvSpPr txBox="1">
            <a:spLocks noChangeArrowheads="1"/>
          </p:cNvSpPr>
          <p:nvPr>
            <p:ph type="body" idx="1"/>
          </p:nvPr>
        </p:nvSpPr>
        <p:spPr bwMode="auto">
          <a:xfrm>
            <a:off x="990600" y="4254500"/>
            <a:ext cx="5029200" cy="410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5000" rIns="90360" bIns="45000">
            <a:spAutoFit/>
          </a:bodyPr>
          <a:lstStyle>
            <a:lvl1pPr marL="176213" indent="-176213">
              <a:tabLst>
                <a:tab pos="176213" algn="l"/>
                <a:tab pos="1090613" algn="l"/>
                <a:tab pos="2005013" algn="l"/>
                <a:tab pos="2919413" algn="l"/>
                <a:tab pos="3833813" algn="l"/>
                <a:tab pos="4748213" algn="l"/>
                <a:tab pos="5662613" algn="l"/>
                <a:tab pos="6577013" algn="l"/>
                <a:tab pos="7491413" algn="l"/>
                <a:tab pos="8405813" algn="l"/>
                <a:tab pos="9320213" algn="l"/>
                <a:tab pos="10234613" algn="l"/>
              </a:tabLst>
              <a:defRPr sz="1200">
                <a:solidFill>
                  <a:srgbClr val="000000"/>
                </a:solidFill>
                <a:latin typeface="Times New Roman" charset="0"/>
                <a:ea typeface="ＭＳ Ｐゴシック" charset="0"/>
              </a:defRPr>
            </a:lvl1pPr>
            <a:lvl2pPr>
              <a:tabLst>
                <a:tab pos="176213" algn="l"/>
                <a:tab pos="1090613" algn="l"/>
                <a:tab pos="2005013" algn="l"/>
                <a:tab pos="2919413" algn="l"/>
                <a:tab pos="3833813" algn="l"/>
                <a:tab pos="4748213" algn="l"/>
                <a:tab pos="5662613" algn="l"/>
                <a:tab pos="6577013" algn="l"/>
                <a:tab pos="7491413" algn="l"/>
                <a:tab pos="8405813" algn="l"/>
                <a:tab pos="9320213" algn="l"/>
                <a:tab pos="10234613" algn="l"/>
              </a:tabLst>
              <a:defRPr sz="1200">
                <a:solidFill>
                  <a:srgbClr val="000000"/>
                </a:solidFill>
                <a:latin typeface="Times New Roman" charset="0"/>
                <a:ea typeface="ＭＳ Ｐゴシック" charset="0"/>
              </a:defRPr>
            </a:lvl2pPr>
            <a:lvl3pPr>
              <a:tabLst>
                <a:tab pos="176213" algn="l"/>
                <a:tab pos="1090613" algn="l"/>
                <a:tab pos="2005013" algn="l"/>
                <a:tab pos="2919413" algn="l"/>
                <a:tab pos="3833813" algn="l"/>
                <a:tab pos="4748213" algn="l"/>
                <a:tab pos="5662613" algn="l"/>
                <a:tab pos="6577013" algn="l"/>
                <a:tab pos="7491413" algn="l"/>
                <a:tab pos="8405813" algn="l"/>
                <a:tab pos="9320213" algn="l"/>
                <a:tab pos="10234613" algn="l"/>
              </a:tabLst>
              <a:defRPr sz="1200">
                <a:solidFill>
                  <a:srgbClr val="000000"/>
                </a:solidFill>
                <a:latin typeface="Times New Roman" charset="0"/>
                <a:ea typeface="ＭＳ Ｐゴシック" charset="0"/>
              </a:defRPr>
            </a:lvl3pPr>
            <a:lvl4pPr>
              <a:tabLst>
                <a:tab pos="176213" algn="l"/>
                <a:tab pos="1090613" algn="l"/>
                <a:tab pos="2005013" algn="l"/>
                <a:tab pos="2919413" algn="l"/>
                <a:tab pos="3833813" algn="l"/>
                <a:tab pos="4748213" algn="l"/>
                <a:tab pos="5662613" algn="l"/>
                <a:tab pos="6577013" algn="l"/>
                <a:tab pos="7491413" algn="l"/>
                <a:tab pos="8405813" algn="l"/>
                <a:tab pos="9320213" algn="l"/>
                <a:tab pos="10234613" algn="l"/>
              </a:tabLst>
              <a:defRPr sz="1200">
                <a:solidFill>
                  <a:srgbClr val="000000"/>
                </a:solidFill>
                <a:latin typeface="Times New Roman" charset="0"/>
                <a:ea typeface="ＭＳ Ｐゴシック" charset="0"/>
              </a:defRPr>
            </a:lvl4pPr>
            <a:lvl5pPr>
              <a:tabLst>
                <a:tab pos="176213" algn="l"/>
                <a:tab pos="1090613" algn="l"/>
                <a:tab pos="2005013" algn="l"/>
                <a:tab pos="2919413" algn="l"/>
                <a:tab pos="3833813" algn="l"/>
                <a:tab pos="4748213" algn="l"/>
                <a:tab pos="5662613" algn="l"/>
                <a:tab pos="6577013" algn="l"/>
                <a:tab pos="7491413" algn="l"/>
                <a:tab pos="8405813" algn="l"/>
                <a:tab pos="9320213" algn="l"/>
                <a:tab pos="10234613"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176213" algn="l"/>
                <a:tab pos="1090613" algn="l"/>
                <a:tab pos="2005013" algn="l"/>
                <a:tab pos="2919413" algn="l"/>
                <a:tab pos="3833813" algn="l"/>
                <a:tab pos="4748213" algn="l"/>
                <a:tab pos="5662613" algn="l"/>
                <a:tab pos="6577013" algn="l"/>
                <a:tab pos="7491413" algn="l"/>
                <a:tab pos="8405813" algn="l"/>
                <a:tab pos="9320213" algn="l"/>
                <a:tab pos="10234613"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176213" algn="l"/>
                <a:tab pos="1090613" algn="l"/>
                <a:tab pos="2005013" algn="l"/>
                <a:tab pos="2919413" algn="l"/>
                <a:tab pos="3833813" algn="l"/>
                <a:tab pos="4748213" algn="l"/>
                <a:tab pos="5662613" algn="l"/>
                <a:tab pos="6577013" algn="l"/>
                <a:tab pos="7491413" algn="l"/>
                <a:tab pos="8405813" algn="l"/>
                <a:tab pos="9320213" algn="l"/>
                <a:tab pos="10234613"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176213" algn="l"/>
                <a:tab pos="1090613" algn="l"/>
                <a:tab pos="2005013" algn="l"/>
                <a:tab pos="2919413" algn="l"/>
                <a:tab pos="3833813" algn="l"/>
                <a:tab pos="4748213" algn="l"/>
                <a:tab pos="5662613" algn="l"/>
                <a:tab pos="6577013" algn="l"/>
                <a:tab pos="7491413" algn="l"/>
                <a:tab pos="8405813" algn="l"/>
                <a:tab pos="9320213" algn="l"/>
                <a:tab pos="10234613"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176213" algn="l"/>
                <a:tab pos="1090613" algn="l"/>
                <a:tab pos="2005013" algn="l"/>
                <a:tab pos="2919413" algn="l"/>
                <a:tab pos="3833813" algn="l"/>
                <a:tab pos="4748213" algn="l"/>
                <a:tab pos="5662613" algn="l"/>
                <a:tab pos="6577013" algn="l"/>
                <a:tab pos="7491413" algn="l"/>
                <a:tab pos="8405813" algn="l"/>
                <a:tab pos="9320213" algn="l"/>
                <a:tab pos="10234613" algn="l"/>
              </a:tabLst>
              <a:defRPr sz="1200">
                <a:solidFill>
                  <a:srgbClr val="000000"/>
                </a:solidFill>
                <a:latin typeface="Times New Roman" charset="0"/>
                <a:ea typeface="ＭＳ Ｐゴシック" charset="0"/>
              </a:defRPr>
            </a:lvl9pPr>
          </a:lstStyle>
          <a:p>
            <a:pPr eaLnBrk="1" hangingPunct="1">
              <a:lnSpc>
                <a:spcPct val="93000"/>
              </a:lnSpc>
              <a:spcBef>
                <a:spcPts val="525"/>
              </a:spcBef>
              <a:buFont typeface="Arial" charset="0"/>
              <a:buNone/>
            </a:pPr>
            <a:r>
              <a:rPr lang="en-GB" sz="1400">
                <a:latin typeface="Arial" charset="0"/>
                <a:cs typeface="Arial Unicode MS" charset="0"/>
              </a:rPr>
              <a:t>The educational goals of this module are to:</a:t>
            </a:r>
          </a:p>
          <a:p>
            <a:pPr eaLnBrk="1" hangingPunct="1">
              <a:spcBef>
                <a:spcPts val="525"/>
              </a:spcBef>
              <a:buFont typeface="Arial" charset="0"/>
              <a:buNone/>
            </a:pPr>
            <a:endParaRPr lang="en-GB" sz="1400">
              <a:latin typeface="Arial" charset="0"/>
              <a:cs typeface="Arial Unicode MS" charset="0"/>
            </a:endParaRPr>
          </a:p>
          <a:p>
            <a:pPr eaLnBrk="1" hangingPunct="1">
              <a:spcBef>
                <a:spcPts val="525"/>
              </a:spcBef>
              <a:buFont typeface="Arial" charset="0"/>
              <a:buChar char="•"/>
            </a:pPr>
            <a:r>
              <a:rPr lang="en-GB" sz="1400">
                <a:latin typeface="Arial" charset="0"/>
                <a:cs typeface="Arial Unicode MS" charset="0"/>
              </a:rPr>
              <a:t>Identify expected side effects and possible complications associated with medical abortion</a:t>
            </a:r>
          </a:p>
          <a:p>
            <a:pPr eaLnBrk="1" hangingPunct="1">
              <a:spcBef>
                <a:spcPts val="525"/>
              </a:spcBef>
              <a:buFont typeface="Arial" charset="0"/>
              <a:buNone/>
            </a:pPr>
            <a:endParaRPr lang="en-GB" sz="1400">
              <a:latin typeface="Arial" charset="0"/>
              <a:cs typeface="Arial Unicode MS" charset="0"/>
            </a:endParaRPr>
          </a:p>
          <a:p>
            <a:pPr eaLnBrk="1" hangingPunct="1">
              <a:spcBef>
                <a:spcPts val="525"/>
              </a:spcBef>
              <a:buFont typeface="Arial" charset="0"/>
              <a:buChar char="•"/>
            </a:pPr>
            <a:r>
              <a:rPr lang="en-GB" sz="1400">
                <a:latin typeface="Arial" charset="0"/>
                <a:cs typeface="Arial Unicode MS" charset="0"/>
              </a:rPr>
              <a:t>Discuss the management of these side effects and complications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Rectangle 1"/>
          <p:cNvSpPr>
            <a:spLocks noChangeArrowheads="1" noTextEdit="1"/>
          </p:cNvSpPr>
          <p:nvPr>
            <p:ph type="sldImg"/>
          </p:nvPr>
        </p:nvSpPr>
        <p:spPr bwMode="auto">
          <a:xfrm>
            <a:off x="1300163" y="520700"/>
            <a:ext cx="4164012" cy="31242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6562" name="Text Box 2"/>
          <p:cNvSpPr txBox="1">
            <a:spLocks noChangeArrowheads="1"/>
          </p:cNvSpPr>
          <p:nvPr>
            <p:ph type="body" idx="1"/>
          </p:nvPr>
        </p:nvSpPr>
        <p:spPr bwMode="auto">
          <a:xfrm>
            <a:off x="990600" y="4254500"/>
            <a:ext cx="5029200" cy="410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5000" rIns="9036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eaLnBrk="1" hangingPunct="1">
              <a:lnSpc>
                <a:spcPct val="93000"/>
              </a:lnSpc>
              <a:spcBef>
                <a:spcPts val="525"/>
              </a:spcBef>
              <a:buFont typeface="Arial" charset="0"/>
              <a:buNone/>
            </a:pPr>
            <a:r>
              <a:rPr lang="en-GB" sz="1400">
                <a:latin typeface="Arial" charset="0"/>
                <a:cs typeface="Arial Unicode MS" charset="0"/>
              </a:rPr>
              <a:t>This ultrasound image shows a gestational sac. This finding at an initial visit would be normal and expected, but in this case it is from a patient who received mifepristone 15 days previously. Whether to adopt conservative management for 3 or 4 weeks, perform a vacuum aspiration, or readminister misoprostol depends on the provider</a:t>
            </a:r>
            <a:r>
              <a:rPr lang="en-GB" altLang="en-GB" sz="1400">
                <a:latin typeface="Arial" charset="0"/>
                <a:cs typeface="Arial Unicode MS" charset="0"/>
              </a:rPr>
              <a:t>’</a:t>
            </a:r>
            <a:r>
              <a:rPr lang="en-GB" sz="1400">
                <a:latin typeface="Arial" charset="0"/>
                <a:cs typeface="Arial Unicode MS" charset="0"/>
              </a:rPr>
              <a:t>s judgment and the desires of the patient.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Rectangle 1"/>
          <p:cNvSpPr>
            <a:spLocks noChangeArrowheads="1" noTextEdit="1"/>
          </p:cNvSpPr>
          <p:nvPr>
            <p:ph type="sldImg"/>
          </p:nvPr>
        </p:nvSpPr>
        <p:spPr bwMode="auto">
          <a:xfrm>
            <a:off x="1300163" y="520700"/>
            <a:ext cx="4164012" cy="31242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7586" name="Text Box 2"/>
          <p:cNvSpPr txBox="1">
            <a:spLocks noChangeArrowheads="1"/>
          </p:cNvSpPr>
          <p:nvPr>
            <p:ph type="body" idx="1"/>
          </p:nvPr>
        </p:nvSpPr>
        <p:spPr bwMode="auto">
          <a:xfrm>
            <a:off x="990600" y="4254500"/>
            <a:ext cx="5029200" cy="4102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5000" rIns="9036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eaLnBrk="1" hangingPunct="1">
              <a:lnSpc>
                <a:spcPct val="93000"/>
              </a:lnSpc>
              <a:spcBef>
                <a:spcPts val="525"/>
              </a:spcBef>
              <a:buFont typeface="Arial" charset="0"/>
              <a:buNone/>
            </a:pPr>
            <a:r>
              <a:rPr lang="en-GB" sz="1400">
                <a:latin typeface="Arial" charset="0"/>
                <a:cs typeface="Arial Unicode MS" charset="0"/>
              </a:rPr>
              <a:t>In the left-hand scan, we see a thin endometrial </a:t>
            </a:r>
            <a:r>
              <a:rPr lang="en-GB" altLang="en-GB" sz="1400">
                <a:latin typeface="Arial" charset="0"/>
                <a:cs typeface="Arial Unicode MS" charset="0"/>
              </a:rPr>
              <a:t>“</a:t>
            </a:r>
            <a:r>
              <a:rPr lang="en-GB" sz="1400">
                <a:latin typeface="Arial" charset="0"/>
                <a:cs typeface="Arial Unicode MS" charset="0"/>
              </a:rPr>
              <a:t>stripe</a:t>
            </a:r>
            <a:r>
              <a:rPr lang="en-GB" altLang="en-GB" sz="1400">
                <a:latin typeface="Arial" charset="0"/>
                <a:cs typeface="Arial Unicode MS" charset="0"/>
              </a:rPr>
              <a:t>”</a:t>
            </a:r>
            <a:r>
              <a:rPr lang="en-GB" sz="1400">
                <a:latin typeface="Arial" charset="0"/>
                <a:cs typeface="Arial Unicode MS" charset="0"/>
              </a:rPr>
              <a:t>. This ultrasound would tend to rule out retained products of conception as a cause of continued bleeding. Other causes could be infection or a hypotrophic endometrium. This contrasts with the ultrasound on the lower right, in which the endometrial </a:t>
            </a:r>
            <a:r>
              <a:rPr lang="en-GB" altLang="en-GB" sz="1400">
                <a:latin typeface="Arial" charset="0"/>
                <a:cs typeface="Arial Unicode MS" charset="0"/>
              </a:rPr>
              <a:t>“</a:t>
            </a:r>
            <a:r>
              <a:rPr lang="en-GB" sz="1400">
                <a:latin typeface="Arial" charset="0"/>
                <a:cs typeface="Arial Unicode MS" charset="0"/>
              </a:rPr>
              <a:t>stripe</a:t>
            </a:r>
            <a:r>
              <a:rPr lang="en-GB" altLang="en-GB" sz="1400">
                <a:latin typeface="Arial" charset="0"/>
                <a:cs typeface="Arial Unicode MS" charset="0"/>
              </a:rPr>
              <a:t>”</a:t>
            </a:r>
            <a:r>
              <a:rPr lang="en-GB" sz="1400">
                <a:latin typeface="Arial" charset="0"/>
                <a:cs typeface="Arial Unicode MS" charset="0"/>
              </a:rPr>
              <a:t> is thickened. Remember that after a medical abortion, a thickened </a:t>
            </a:r>
            <a:r>
              <a:rPr lang="en-GB" altLang="en-GB" sz="1400">
                <a:latin typeface="Arial" charset="0"/>
                <a:cs typeface="Arial Unicode MS" charset="0"/>
              </a:rPr>
              <a:t>“</a:t>
            </a:r>
            <a:r>
              <a:rPr lang="en-GB" sz="1400">
                <a:latin typeface="Arial" charset="0"/>
                <a:cs typeface="Arial Unicode MS" charset="0"/>
              </a:rPr>
              <a:t>stripe</a:t>
            </a:r>
            <a:r>
              <a:rPr lang="en-GB" altLang="en-GB" sz="1400">
                <a:latin typeface="Arial" charset="0"/>
                <a:cs typeface="Arial Unicode MS" charset="0"/>
              </a:rPr>
              <a:t>”</a:t>
            </a:r>
            <a:r>
              <a:rPr lang="en-GB" sz="1400">
                <a:latin typeface="Arial" charset="0"/>
                <a:cs typeface="Arial Unicode MS" charset="0"/>
              </a:rPr>
              <a:t> is a normal finding and intervention is only necessary if clinically indicated.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Rectangle 1"/>
          <p:cNvSpPr>
            <a:spLocks noChangeArrowheads="1" noTextEdit="1"/>
          </p:cNvSpPr>
          <p:nvPr>
            <p:ph type="sldImg"/>
          </p:nvPr>
        </p:nvSpPr>
        <p:spPr bwMode="auto">
          <a:xfrm>
            <a:off x="1812925" y="269875"/>
            <a:ext cx="3309938" cy="24828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8610" name="Text Box 2"/>
          <p:cNvSpPr txBox="1">
            <a:spLocks noChangeArrowheads="1"/>
          </p:cNvSpPr>
          <p:nvPr>
            <p:ph type="body" idx="1"/>
          </p:nvPr>
        </p:nvSpPr>
        <p:spPr bwMode="auto">
          <a:xfrm>
            <a:off x="339725" y="2827338"/>
            <a:ext cx="6289675" cy="5969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5000" rIns="9036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eaLnBrk="1" hangingPunct="1">
              <a:lnSpc>
                <a:spcPct val="93000"/>
              </a:lnSpc>
              <a:spcBef>
                <a:spcPts val="450"/>
              </a:spcBef>
              <a:buFont typeface="Arial" charset="0"/>
              <a:buNone/>
            </a:pPr>
            <a:r>
              <a:rPr lang="en-GB">
                <a:latin typeface="Arial" charset="0"/>
                <a:cs typeface="Arial Unicode MS" charset="0"/>
              </a:rPr>
              <a:t>Bleeding and expulsion of the pregnancy during a medical abortion usually takes place outside of the provider</a:t>
            </a:r>
            <a:r>
              <a:rPr lang="en-GB" altLang="en-GB">
                <a:latin typeface="Arial" charset="0"/>
                <a:cs typeface="Arial Unicode MS" charset="0"/>
              </a:rPr>
              <a:t>’</a:t>
            </a:r>
            <a:r>
              <a:rPr lang="en-GB">
                <a:latin typeface="Arial" charset="0"/>
                <a:cs typeface="Arial Unicode MS" charset="0"/>
              </a:rPr>
              <a:t>s office.  For this reason, it can be difficult to accurately quantify ongoing blood loss.</a:t>
            </a:r>
          </a:p>
          <a:p>
            <a:pPr eaLnBrk="1" hangingPunct="1">
              <a:spcBef>
                <a:spcPts val="450"/>
              </a:spcBef>
              <a:buFont typeface="Arial" charset="0"/>
              <a:buNone/>
            </a:pPr>
            <a:endParaRPr lang="en-GB">
              <a:latin typeface="Arial" charset="0"/>
              <a:cs typeface="Arial Unicode MS" charset="0"/>
            </a:endParaRPr>
          </a:p>
          <a:p>
            <a:pPr eaLnBrk="1" hangingPunct="1">
              <a:spcBef>
                <a:spcPts val="450"/>
              </a:spcBef>
              <a:buFont typeface="Arial" charset="0"/>
              <a:buNone/>
            </a:pPr>
            <a:r>
              <a:rPr lang="en-GB">
                <a:latin typeface="Arial" charset="0"/>
                <a:cs typeface="Arial Unicode MS" charset="0"/>
              </a:rPr>
              <a:t>Excessive bleeding is unusual with medical abortion.  However, because heavy bleeding may cause anxiety for both patients and providers, it is wise to establish guidelines for telephone triage. </a:t>
            </a:r>
          </a:p>
          <a:p>
            <a:pPr eaLnBrk="1" hangingPunct="1">
              <a:spcBef>
                <a:spcPts val="450"/>
              </a:spcBef>
              <a:buFont typeface="Arial" charset="0"/>
              <a:buNone/>
            </a:pPr>
            <a:endParaRPr lang="en-GB">
              <a:latin typeface="Arial" charset="0"/>
              <a:cs typeface="Arial Unicode MS" charset="0"/>
            </a:endParaRPr>
          </a:p>
          <a:p>
            <a:pPr eaLnBrk="1" hangingPunct="1">
              <a:spcBef>
                <a:spcPts val="450"/>
              </a:spcBef>
              <a:buFont typeface="Arial" charset="0"/>
              <a:buNone/>
            </a:pPr>
            <a:r>
              <a:rPr lang="en-GB">
                <a:latin typeface="Arial" charset="0"/>
                <a:cs typeface="Arial Unicode MS" charset="0"/>
              </a:rPr>
              <a:t>In general, if the patient reports saturating 2 or more maxipads per hour for 2 consecutive hours, she should contact a clinician. The clinician</a:t>
            </a:r>
            <a:r>
              <a:rPr lang="en-GB" altLang="en-GB">
                <a:latin typeface="Arial" charset="0"/>
                <a:cs typeface="Arial Unicode MS" charset="0"/>
              </a:rPr>
              <a:t>’</a:t>
            </a:r>
            <a:r>
              <a:rPr lang="en-GB">
                <a:latin typeface="Arial" charset="0"/>
                <a:cs typeface="Arial Unicode MS" charset="0"/>
              </a:rPr>
              <a:t>s decision as to whether the patient needs to come in for evaluation or can continue to be followed will depend on the patient</a:t>
            </a:r>
            <a:r>
              <a:rPr lang="en-GB" altLang="en-GB">
                <a:latin typeface="Arial" charset="0"/>
                <a:cs typeface="Arial Unicode MS" charset="0"/>
              </a:rPr>
              <a:t>’</a:t>
            </a:r>
            <a:r>
              <a:rPr lang="en-GB">
                <a:latin typeface="Arial" charset="0"/>
                <a:cs typeface="Arial Unicode MS" charset="0"/>
              </a:rPr>
              <a:t>s status, the availability of transportation, and the distance to the medical center. Heavy bleeding can often be monitored initially through frequent telephone contact, as bleeding usually slows down after a short period of time. A suction aspiration should be performed when clinically indicated.</a:t>
            </a:r>
            <a:r>
              <a:rPr lang="en-GB" baseline="30000">
                <a:latin typeface="Arial" charset="0"/>
                <a:cs typeface="Arial Unicode MS" charset="0"/>
              </a:rPr>
              <a:t>1</a:t>
            </a:r>
          </a:p>
          <a:p>
            <a:pPr eaLnBrk="1" hangingPunct="1">
              <a:spcBef>
                <a:spcPts val="450"/>
              </a:spcBef>
              <a:buFont typeface="Arial" charset="0"/>
              <a:buNone/>
            </a:pPr>
            <a:endParaRPr lang="en-GB">
              <a:latin typeface="Arial" charset="0"/>
              <a:cs typeface="Arial Unicode MS" charset="0"/>
            </a:endParaRPr>
          </a:p>
          <a:p>
            <a:pPr eaLnBrk="1" hangingPunct="1">
              <a:spcBef>
                <a:spcPts val="450"/>
              </a:spcBef>
              <a:buFont typeface="Arial" charset="0"/>
              <a:buNone/>
            </a:pPr>
            <a:r>
              <a:rPr lang="en-GB">
                <a:latin typeface="Arial" charset="0"/>
                <a:cs typeface="Times New Roman" charset="0"/>
              </a:rPr>
              <a:t>Of note, heaviest bleeding generally occurs in the hours immediately following misoprostol use, and self-resolves without incident after passage of the pregnancy.   In clinical experience with mifepristone/misoprostol regimens, most heavy bleeding </a:t>
            </a:r>
            <a:r>
              <a:rPr lang="en-GB" i="1">
                <a:latin typeface="Arial" charset="0"/>
                <a:cs typeface="Times New Roman" charset="0"/>
              </a:rPr>
              <a:t>requiring treatment</a:t>
            </a:r>
            <a:r>
              <a:rPr lang="en-GB">
                <a:latin typeface="Arial" charset="0"/>
                <a:cs typeface="Times New Roman" charset="0"/>
              </a:rPr>
              <a:t> with aspiration has occurred either in the first week after initiation of the medical abortion regimen or during weeks 3-5.</a:t>
            </a:r>
            <a:r>
              <a:rPr lang="en-GB" baseline="30000">
                <a:latin typeface="Arial" charset="0"/>
                <a:cs typeface="Arial Unicode MS" charset="0"/>
              </a:rPr>
              <a:t>2</a:t>
            </a:r>
            <a:r>
              <a:rPr lang="en-GB">
                <a:latin typeface="Arial" charset="0"/>
                <a:cs typeface="Times New Roman" charset="0"/>
              </a:rPr>
              <a:t> </a:t>
            </a:r>
            <a:r>
              <a:rPr lang="en-GB">
                <a:latin typeface="Arial" charset="0"/>
                <a:cs typeface="Arial Unicode MS" charset="0"/>
              </a:rPr>
              <a:t> An analysis of 4,393 women in studies employing a regimen of 200 mg mifepristone and 800 µg vaginal misoprostol indicated only 61 women (1.4%) underwent curettage for bleeding.</a:t>
            </a:r>
            <a:r>
              <a:rPr lang="en-GB" baseline="30000">
                <a:latin typeface="Arial" charset="0"/>
                <a:cs typeface="Arial Unicode MS" charset="0"/>
              </a:rPr>
              <a:t>2</a:t>
            </a:r>
            <a:r>
              <a:rPr lang="en-GB">
                <a:latin typeface="Arial" charset="0"/>
                <a:cs typeface="Arial Unicode MS" charset="0"/>
              </a:rPr>
              <a:t> </a:t>
            </a:r>
          </a:p>
          <a:p>
            <a:pPr eaLnBrk="1" hangingPunct="1">
              <a:spcBef>
                <a:spcPts val="413"/>
              </a:spcBef>
              <a:buFont typeface="Arial" charset="0"/>
              <a:buNone/>
            </a:pPr>
            <a:endParaRPr lang="en-GB" sz="1100">
              <a:latin typeface="Arial" charset="0"/>
              <a:cs typeface="Arial Unicode MS" charset="0"/>
            </a:endParaRPr>
          </a:p>
          <a:p>
            <a:pPr eaLnBrk="1" hangingPunct="1">
              <a:spcBef>
                <a:spcPts val="450"/>
              </a:spcBef>
              <a:buFont typeface="Arial" charset="0"/>
              <a:buNone/>
            </a:pPr>
            <a:r>
              <a:rPr lang="en-GB">
                <a:latin typeface="Arial" charset="0"/>
                <a:cs typeface="Arial Unicode MS" charset="0"/>
              </a:rPr>
              <a:t>Ref: </a:t>
            </a:r>
          </a:p>
          <a:p>
            <a:pPr eaLnBrk="1" hangingPunct="1">
              <a:spcBef>
                <a:spcPts val="450"/>
              </a:spcBef>
              <a:buFont typeface="Arial" charset="0"/>
              <a:buNone/>
            </a:pPr>
            <a:r>
              <a:rPr lang="en-GB" baseline="30000">
                <a:latin typeface="Arial" charset="0"/>
                <a:cs typeface="Arial Unicode MS" charset="0"/>
              </a:rPr>
              <a:t>1</a:t>
            </a:r>
            <a:r>
              <a:rPr lang="en-GB">
                <a:latin typeface="Arial" charset="0"/>
                <a:cs typeface="Arial Unicode MS" charset="0"/>
              </a:rPr>
              <a:t> Kruse B, Poppema S, Creinin MD, Paul M. Management of side effects and complications in medical abortion. </a:t>
            </a:r>
            <a:r>
              <a:rPr lang="en-GB" i="1">
                <a:latin typeface="Arial" charset="0"/>
                <a:cs typeface="Arial Unicode MS" charset="0"/>
              </a:rPr>
              <a:t>Am J Obstet Gynecol</a:t>
            </a:r>
            <a:r>
              <a:rPr lang="en-GB">
                <a:latin typeface="Arial" charset="0"/>
                <a:cs typeface="Arial Unicode MS" charset="0"/>
              </a:rPr>
              <a:t> 2000;183(suppl):S65-S75. </a:t>
            </a:r>
          </a:p>
          <a:p>
            <a:pPr eaLnBrk="1" hangingPunct="1">
              <a:spcBef>
                <a:spcPts val="450"/>
              </a:spcBef>
              <a:buFont typeface="Arial" charset="0"/>
              <a:buNone/>
            </a:pPr>
            <a:r>
              <a:rPr lang="en-GB" baseline="30000">
                <a:latin typeface="Arial" charset="0"/>
                <a:cs typeface="Arial Unicode MS" charset="0"/>
              </a:rPr>
              <a:t>2</a:t>
            </a:r>
            <a:r>
              <a:rPr lang="en-GB">
                <a:latin typeface="Arial" charset="0"/>
                <a:cs typeface="Arial Unicode MS" charset="0"/>
              </a:rPr>
              <a:t> Allen RH, Westhoff C, DeNonno L, Fielding SL, Schaff SA. Curettage after mifepristone-induced abortion: frequency, timing, and indications. </a:t>
            </a:r>
            <a:r>
              <a:rPr lang="en-GB" i="1">
                <a:latin typeface="Arial" charset="0"/>
                <a:cs typeface="Arial Unicode MS" charset="0"/>
              </a:rPr>
              <a:t>Obstet Gynecol </a:t>
            </a:r>
            <a:r>
              <a:rPr lang="en-GB">
                <a:latin typeface="Arial" charset="0"/>
                <a:cs typeface="Arial Unicode MS" charset="0"/>
              </a:rPr>
              <a:t>2001;98:101-106.</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Rectangle 1"/>
          <p:cNvSpPr>
            <a:spLocks noChangeArrowheads="1" noTextEdit="1"/>
          </p:cNvSpPr>
          <p:nvPr>
            <p:ph type="sldImg"/>
          </p:nvPr>
        </p:nvSpPr>
        <p:spPr bwMode="auto">
          <a:xfrm>
            <a:off x="2135188" y="269875"/>
            <a:ext cx="2465387" cy="1851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9634" name="Text Box 2"/>
          <p:cNvSpPr txBox="1">
            <a:spLocks noChangeArrowheads="1"/>
          </p:cNvSpPr>
          <p:nvPr>
            <p:ph type="body" idx="1"/>
          </p:nvPr>
        </p:nvSpPr>
        <p:spPr bwMode="auto">
          <a:xfrm>
            <a:off x="152400" y="2120900"/>
            <a:ext cx="6557963" cy="6705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5000" rIns="9036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eaLnBrk="1" hangingPunct="1">
              <a:lnSpc>
                <a:spcPct val="93000"/>
              </a:lnSpc>
              <a:spcBef>
                <a:spcPts val="375"/>
              </a:spcBef>
              <a:buFont typeface="Arial" charset="0"/>
              <a:buNone/>
            </a:pPr>
            <a:r>
              <a:rPr lang="en-GB" sz="1000">
                <a:latin typeface="Arial" charset="0"/>
                <a:cs typeface="Arial Unicode MS" charset="0"/>
              </a:rPr>
              <a:t>Because the uterus is not instrumented, infection is not often seen after medical abortion.  Most medical abortion studies report no incidence of infection. In large studies involving over 500 participants, infection rates typically vary from 0.09% to 0.5%.</a:t>
            </a:r>
            <a:r>
              <a:rPr lang="en-GB" sz="1000" baseline="30000">
                <a:latin typeface="Arial" charset="0"/>
                <a:cs typeface="Arial Unicode MS" charset="0"/>
              </a:rPr>
              <a:t>1</a:t>
            </a:r>
            <a:r>
              <a:rPr lang="en-GB" sz="1000">
                <a:latin typeface="Arial" charset="0"/>
                <a:cs typeface="Arial Unicode MS" charset="0"/>
              </a:rPr>
              <a:t>  A 2004 literature review</a:t>
            </a:r>
            <a:r>
              <a:rPr lang="en-GB" sz="1000" baseline="30000">
                <a:latin typeface="Arial" charset="0"/>
                <a:cs typeface="Arial Unicode MS" charset="0"/>
              </a:rPr>
              <a:t>2</a:t>
            </a:r>
            <a:r>
              <a:rPr lang="en-GB" sz="1000">
                <a:latin typeface="Arial" charset="0"/>
                <a:cs typeface="Arial Unicode MS" charset="0"/>
              </a:rPr>
              <a:t> of 65 studies involving a total of 46,421 women who underwent medical abortion using a variety of medical abortion agents and regimens found the overall rate of infection following medical abortion treatment was 0.92%.  Frequency of infection was significantly higher in the United Kingdom compared to other regions (2.54% vs. 0.28%).  In the UK, antibiotic treatment is standard practice for </a:t>
            </a:r>
            <a:r>
              <a:rPr lang="en-GB" altLang="en-GB" sz="1000">
                <a:latin typeface="Arial" charset="0"/>
                <a:cs typeface="Arial Unicode MS" charset="0"/>
              </a:rPr>
              <a:t>“</a:t>
            </a:r>
            <a:r>
              <a:rPr lang="en-GB" sz="1000">
                <a:latin typeface="Arial" charset="0"/>
                <a:cs typeface="Arial Unicode MS" charset="0"/>
              </a:rPr>
              <a:t>presumptive</a:t>
            </a:r>
            <a:r>
              <a:rPr lang="en-GB" altLang="en-GB" sz="1000">
                <a:latin typeface="Arial" charset="0"/>
                <a:cs typeface="Arial Unicode MS" charset="0"/>
              </a:rPr>
              <a:t>”</a:t>
            </a:r>
            <a:r>
              <a:rPr lang="en-GB" sz="1000">
                <a:latin typeface="Arial" charset="0"/>
                <a:cs typeface="Arial Unicode MS" charset="0"/>
              </a:rPr>
              <a:t> infection signaled only by prolonged bleeding or pain.  Eliminating the 13,302 medical abortion clients treated in the UK, frequency of infection after all treatments decreased from 0.92% to 0.28% and differences in rates of infection among the various medical abortion regimens disappeared.</a:t>
            </a:r>
          </a:p>
          <a:p>
            <a:pPr eaLnBrk="1" hangingPunct="1">
              <a:lnSpc>
                <a:spcPct val="90000"/>
              </a:lnSpc>
              <a:spcBef>
                <a:spcPts val="375"/>
              </a:spcBef>
              <a:buFont typeface="Arial" charset="0"/>
              <a:buNone/>
            </a:pPr>
            <a:endParaRPr lang="en-GB" sz="1000">
              <a:latin typeface="Arial" charset="0"/>
              <a:cs typeface="Arial Unicode MS" charset="0"/>
            </a:endParaRPr>
          </a:p>
          <a:p>
            <a:pPr eaLnBrk="1" hangingPunct="1">
              <a:lnSpc>
                <a:spcPct val="90000"/>
              </a:lnSpc>
              <a:spcBef>
                <a:spcPts val="375"/>
              </a:spcBef>
              <a:buFont typeface="Arial" charset="0"/>
              <a:buNone/>
            </a:pPr>
            <a:r>
              <a:rPr lang="en-GB" sz="1000">
                <a:latin typeface="Arial" charset="0"/>
                <a:cs typeface="Arial Unicode MS" charset="0"/>
              </a:rPr>
              <a:t>Nonetheless, infection resulting from bacteria in the vagina and cervix, although very rare, can occur in medical abortion patients. There have been seven cases reported to the FDA of serious bacterial infection, including sepsis, among 350,000 women since mifepristone</a:t>
            </a:r>
            <a:r>
              <a:rPr lang="en-GB" altLang="en-GB" sz="1000">
                <a:latin typeface="Arial" charset="0"/>
                <a:cs typeface="Arial Unicode MS" charset="0"/>
              </a:rPr>
              <a:t>’</a:t>
            </a:r>
            <a:r>
              <a:rPr lang="en-GB" sz="1000">
                <a:latin typeface="Arial" charset="0"/>
                <a:cs typeface="Arial Unicode MS" charset="0"/>
              </a:rPr>
              <a:t>s approval through November 2004</a:t>
            </a:r>
            <a:r>
              <a:rPr lang="en-GB" sz="1000" baseline="30000">
                <a:latin typeface="Arial" charset="0"/>
                <a:cs typeface="Arial Unicode MS" charset="0"/>
              </a:rPr>
              <a:t>3</a:t>
            </a:r>
            <a:r>
              <a:rPr lang="en-GB" sz="1000">
                <a:latin typeface="Arial" charset="0"/>
                <a:cs typeface="Arial Unicode MS" charset="0"/>
              </a:rPr>
              <a:t>. There have been two deaths in the U.S. linked to infection and another infection-related fatality occurred during a research trial in Canada.  No causal relationship between these events and the use of Mifeprex</a:t>
            </a:r>
            <a:r>
              <a:rPr lang="en-GB" sz="1000" baseline="30000">
                <a:latin typeface="Arial" charset="0"/>
                <a:cs typeface="Arial" charset="0"/>
              </a:rPr>
              <a:t>®</a:t>
            </a:r>
            <a:r>
              <a:rPr lang="en-GB" sz="1000">
                <a:latin typeface="Arial" charset="0"/>
                <a:cs typeface="Arial Unicode MS" charset="0"/>
              </a:rPr>
              <a:t> has been established.</a:t>
            </a:r>
            <a:r>
              <a:rPr lang="en-GB" sz="1000" baseline="30000">
                <a:latin typeface="Arial" charset="0"/>
                <a:cs typeface="Arial Unicode MS" charset="0"/>
              </a:rPr>
              <a:t>3</a:t>
            </a:r>
          </a:p>
          <a:p>
            <a:pPr eaLnBrk="1" hangingPunct="1">
              <a:lnSpc>
                <a:spcPct val="90000"/>
              </a:lnSpc>
              <a:spcBef>
                <a:spcPts val="375"/>
              </a:spcBef>
              <a:buFont typeface="Arial" charset="0"/>
              <a:buNone/>
            </a:pPr>
            <a:endParaRPr lang="en-GB" sz="1000">
              <a:latin typeface="Arial" charset="0"/>
              <a:cs typeface="Arial Unicode MS" charset="0"/>
            </a:endParaRPr>
          </a:p>
          <a:p>
            <a:pPr eaLnBrk="1" hangingPunct="1">
              <a:lnSpc>
                <a:spcPct val="90000"/>
              </a:lnSpc>
              <a:spcBef>
                <a:spcPts val="375"/>
              </a:spcBef>
              <a:buFont typeface="Arial" charset="0"/>
              <a:buNone/>
            </a:pPr>
            <a:r>
              <a:rPr lang="en-GB" sz="1000">
                <a:latin typeface="Arial" charset="0"/>
                <a:cs typeface="Arial Unicode MS" charset="0"/>
              </a:rPr>
              <a:t>Although infection following medical abortion is rare, prescribers should be alert to the possibility of infection in their patients. In particular, a sustained fever of 100.4 degrees Fahrenheit or higher, severe abdominal pain, or pelvic tenderness in the days after taking Mifeprex and misoprostol may be an indication of infection.  Atypical presentations of serious infection and sepsis, without fever, severe abdominal pain, or pelvic tenderness, but with significant leukocytosis, tachycardia, or hemoconcentration can occur.</a:t>
            </a:r>
            <a:r>
              <a:rPr lang="en-GB" sz="1000" baseline="30000">
                <a:latin typeface="Arial" charset="0"/>
                <a:cs typeface="Arial Unicode MS" charset="0"/>
              </a:rPr>
              <a:t>3</a:t>
            </a:r>
            <a:r>
              <a:rPr lang="en-GB" sz="1000">
                <a:latin typeface="Arial" charset="0"/>
                <a:cs typeface="Arial Unicode MS" charset="0"/>
              </a:rPr>
              <a:t> </a:t>
            </a:r>
          </a:p>
          <a:p>
            <a:pPr eaLnBrk="1" hangingPunct="1">
              <a:lnSpc>
                <a:spcPct val="90000"/>
              </a:lnSpc>
              <a:spcBef>
                <a:spcPts val="375"/>
              </a:spcBef>
              <a:buFont typeface="Arial" charset="0"/>
              <a:buNone/>
            </a:pPr>
            <a:endParaRPr lang="en-GB" sz="1000">
              <a:latin typeface="Arial" charset="0"/>
              <a:cs typeface="Arial Unicode MS" charset="0"/>
            </a:endParaRPr>
          </a:p>
          <a:p>
            <a:pPr eaLnBrk="1" hangingPunct="1">
              <a:lnSpc>
                <a:spcPct val="90000"/>
              </a:lnSpc>
              <a:spcBef>
                <a:spcPts val="375"/>
              </a:spcBef>
              <a:buFont typeface="Arial" charset="0"/>
              <a:buNone/>
            </a:pPr>
            <a:r>
              <a:rPr lang="en-GB" sz="1000">
                <a:latin typeface="Arial" charset="0"/>
                <a:cs typeface="Arial Unicode MS" charset="0"/>
              </a:rPr>
              <a:t>The clinical presentation of endometritis can overlap with that of retained tissue. In both cases, patients can have a boggy, enlarged, and tender uterus. Ultrasound can help distinguish between the two entities, as a thin endometrial </a:t>
            </a:r>
            <a:r>
              <a:rPr lang="en-GB" altLang="en-GB" sz="1000">
                <a:latin typeface="Arial" charset="0"/>
                <a:cs typeface="Arial Unicode MS" charset="0"/>
              </a:rPr>
              <a:t>“</a:t>
            </a:r>
            <a:r>
              <a:rPr lang="en-GB" sz="1000">
                <a:latin typeface="Arial" charset="0"/>
                <a:cs typeface="Arial Unicode MS" charset="0"/>
              </a:rPr>
              <a:t>stripe</a:t>
            </a:r>
            <a:r>
              <a:rPr lang="en-GB" altLang="en-GB" sz="1000">
                <a:latin typeface="Arial" charset="0"/>
                <a:cs typeface="Arial Unicode MS" charset="0"/>
              </a:rPr>
              <a:t>”</a:t>
            </a:r>
            <a:r>
              <a:rPr lang="en-GB" sz="1000">
                <a:latin typeface="Arial" charset="0"/>
                <a:cs typeface="Arial Unicode MS" charset="0"/>
              </a:rPr>
              <a:t> essentially rules out retained tissue. However, it should be kept in mind that retained tissue and infection can coexist.</a:t>
            </a:r>
            <a:r>
              <a:rPr lang="en-GB" sz="1000" baseline="30000">
                <a:latin typeface="Arial" charset="0"/>
                <a:cs typeface="Arial Unicode MS" charset="0"/>
              </a:rPr>
              <a:t>1</a:t>
            </a:r>
            <a:r>
              <a:rPr lang="en-GB" sz="1000">
                <a:latin typeface="Arial" charset="0"/>
                <a:cs typeface="Arial Unicode MS" charset="0"/>
              </a:rPr>
              <a:t> </a:t>
            </a:r>
          </a:p>
          <a:p>
            <a:pPr eaLnBrk="1" hangingPunct="1">
              <a:lnSpc>
                <a:spcPct val="90000"/>
              </a:lnSpc>
              <a:spcBef>
                <a:spcPts val="375"/>
              </a:spcBef>
              <a:buFont typeface="Arial" charset="0"/>
              <a:buNone/>
            </a:pPr>
            <a:endParaRPr lang="en-GB" sz="1000">
              <a:latin typeface="Arial" charset="0"/>
              <a:cs typeface="Arial Unicode MS" charset="0"/>
            </a:endParaRPr>
          </a:p>
          <a:p>
            <a:pPr eaLnBrk="1" hangingPunct="1">
              <a:lnSpc>
                <a:spcPct val="90000"/>
              </a:lnSpc>
              <a:spcBef>
                <a:spcPts val="375"/>
              </a:spcBef>
              <a:buFont typeface="Arial" charset="0"/>
              <a:buNone/>
            </a:pPr>
            <a:r>
              <a:rPr lang="en-GB" sz="1000">
                <a:latin typeface="Arial" charset="0"/>
                <a:cs typeface="Arial Unicode MS" charset="0"/>
              </a:rPr>
              <a:t>Ascending infections of the uterus are usually polymicrobial in nature. For that reason, endometritis requires broad-spectrum antibiotic therapy. The Centers for Disease Control and Prevention has issued guidelines for the management of pelvic inflammatory disease that include recommendations for specific antibiotic regimens.</a:t>
            </a:r>
            <a:r>
              <a:rPr lang="en-GB" sz="1000" baseline="30000">
                <a:latin typeface="Arial" charset="0"/>
                <a:cs typeface="Arial Unicode MS" charset="0"/>
              </a:rPr>
              <a:t>4</a:t>
            </a:r>
          </a:p>
          <a:p>
            <a:pPr eaLnBrk="1" hangingPunct="1">
              <a:lnSpc>
                <a:spcPct val="90000"/>
              </a:lnSpc>
              <a:spcBef>
                <a:spcPts val="375"/>
              </a:spcBef>
              <a:buFont typeface="Arial" charset="0"/>
              <a:buNone/>
            </a:pPr>
            <a:endParaRPr lang="en-GB" sz="1000" baseline="30000">
              <a:latin typeface="Arial" charset="0"/>
              <a:cs typeface="Arial Unicode MS" charset="0"/>
            </a:endParaRPr>
          </a:p>
          <a:p>
            <a:pPr eaLnBrk="1" hangingPunct="1">
              <a:lnSpc>
                <a:spcPct val="90000"/>
              </a:lnSpc>
              <a:spcBef>
                <a:spcPts val="225"/>
              </a:spcBef>
              <a:buFont typeface="Arial" charset="0"/>
              <a:buNone/>
            </a:pPr>
            <a:endParaRPr lang="en-GB" sz="600">
              <a:latin typeface="Arial" charset="0"/>
              <a:cs typeface="Arial Unicode MS" charset="0"/>
            </a:endParaRPr>
          </a:p>
          <a:p>
            <a:pPr eaLnBrk="1" hangingPunct="1">
              <a:lnSpc>
                <a:spcPct val="90000"/>
              </a:lnSpc>
              <a:spcBef>
                <a:spcPts val="338"/>
              </a:spcBef>
              <a:buFont typeface="Arial" charset="0"/>
              <a:buNone/>
            </a:pPr>
            <a:r>
              <a:rPr lang="en-GB" sz="900">
                <a:latin typeface="Arial" charset="0"/>
                <a:cs typeface="Arial Unicode MS" charset="0"/>
              </a:rPr>
              <a:t>Refs: </a:t>
            </a:r>
          </a:p>
          <a:p>
            <a:pPr eaLnBrk="1" hangingPunct="1">
              <a:lnSpc>
                <a:spcPct val="90000"/>
              </a:lnSpc>
              <a:spcBef>
                <a:spcPts val="338"/>
              </a:spcBef>
              <a:buFont typeface="Arial" charset="0"/>
              <a:buNone/>
            </a:pPr>
            <a:r>
              <a:rPr lang="en-GB" sz="900" baseline="30000">
                <a:latin typeface="Arial" charset="0"/>
                <a:cs typeface="Arial Unicode MS" charset="0"/>
              </a:rPr>
              <a:t>1</a:t>
            </a:r>
            <a:r>
              <a:rPr lang="en-GB" sz="900">
                <a:latin typeface="Arial" charset="0"/>
                <a:cs typeface="Arial Unicode MS" charset="0"/>
              </a:rPr>
              <a:t> Kruse B, Poppema S, Creinin MD, Paul M. Management of side effects and complications in medical abortion. </a:t>
            </a:r>
            <a:r>
              <a:rPr lang="en-GB" sz="900" i="1">
                <a:latin typeface="Arial" charset="0"/>
                <a:cs typeface="Arial Unicode MS" charset="0"/>
              </a:rPr>
              <a:t>Am J Obstet Gynecol</a:t>
            </a:r>
            <a:r>
              <a:rPr lang="en-GB" sz="900">
                <a:latin typeface="Arial" charset="0"/>
                <a:cs typeface="Arial Unicode MS" charset="0"/>
              </a:rPr>
              <a:t> 2000; 183(suppl):S65-S75. </a:t>
            </a:r>
          </a:p>
          <a:p>
            <a:pPr eaLnBrk="1" hangingPunct="1">
              <a:lnSpc>
                <a:spcPct val="90000"/>
              </a:lnSpc>
              <a:spcBef>
                <a:spcPts val="338"/>
              </a:spcBef>
              <a:buFont typeface="Arial" charset="0"/>
              <a:buNone/>
            </a:pPr>
            <a:r>
              <a:rPr lang="en-GB" sz="900" baseline="30000">
                <a:latin typeface="Arial" charset="0"/>
                <a:cs typeface="Arial Unicode MS" charset="0"/>
              </a:rPr>
              <a:t>2</a:t>
            </a:r>
            <a:r>
              <a:rPr lang="en-GB" sz="900">
                <a:latin typeface="Arial" charset="0"/>
                <a:cs typeface="Arial Unicode MS" charset="0"/>
              </a:rPr>
              <a:t>Shannon C, Brothers L, Philip N, and Winikoff B. Infection after medical abortion: a review of the literature. </a:t>
            </a:r>
            <a:r>
              <a:rPr lang="en-GB" sz="900" i="1">
                <a:latin typeface="Arial" charset="0"/>
                <a:cs typeface="Arial Unicode MS" charset="0"/>
              </a:rPr>
              <a:t>Contraception</a:t>
            </a:r>
            <a:r>
              <a:rPr lang="en-GB" sz="900">
                <a:latin typeface="Arial" charset="0"/>
                <a:cs typeface="Arial Unicode MS" charset="0"/>
              </a:rPr>
              <a:t> 2004; 70: 183-190.</a:t>
            </a:r>
          </a:p>
          <a:p>
            <a:pPr eaLnBrk="1" hangingPunct="1">
              <a:lnSpc>
                <a:spcPct val="90000"/>
              </a:lnSpc>
              <a:spcBef>
                <a:spcPts val="338"/>
              </a:spcBef>
              <a:buFont typeface="Arial" charset="0"/>
              <a:buNone/>
            </a:pPr>
            <a:r>
              <a:rPr lang="en-GB" sz="900" baseline="30000">
                <a:latin typeface="Arial" charset="0"/>
                <a:cs typeface="Arial Unicode MS" charset="0"/>
              </a:rPr>
              <a:t>3</a:t>
            </a:r>
            <a:r>
              <a:rPr lang="en-GB" sz="900">
                <a:latin typeface="Arial" charset="0"/>
                <a:cs typeface="Arial Unicode MS" charset="0"/>
              </a:rPr>
              <a:t> U.S. Food and Drug Administration.  Mifepristone Questions and Answers, November 16, 2004.  Available at http://www.fda.gov/cder/drug/infopage/mifepristone/mifepristone-qa20041115.htm </a:t>
            </a:r>
          </a:p>
          <a:p>
            <a:pPr eaLnBrk="1" hangingPunct="1">
              <a:lnSpc>
                <a:spcPct val="90000"/>
              </a:lnSpc>
              <a:spcBef>
                <a:spcPts val="338"/>
              </a:spcBef>
              <a:buFont typeface="Arial" charset="0"/>
              <a:buNone/>
            </a:pPr>
            <a:r>
              <a:rPr lang="en-GB" sz="900" baseline="30000">
                <a:latin typeface="Arial" charset="0"/>
                <a:cs typeface="Arial Unicode MS" charset="0"/>
              </a:rPr>
              <a:t>4 </a:t>
            </a:r>
            <a:r>
              <a:rPr lang="en-GB" sz="900">
                <a:latin typeface="Arial" charset="0"/>
                <a:cs typeface="Arial Unicode MS" charset="0"/>
              </a:rPr>
              <a:t>Centers for Disease Control and Prevention. Guidelines for treatment of sexually transmitted diseases. </a:t>
            </a:r>
            <a:r>
              <a:rPr lang="en-GB" sz="900" i="1">
                <a:latin typeface="Arial" charset="0"/>
                <a:cs typeface="Arial Unicode MS" charset="0"/>
              </a:rPr>
              <a:t>MMWR</a:t>
            </a:r>
            <a:r>
              <a:rPr lang="en-GB" sz="900">
                <a:latin typeface="Arial" charset="0"/>
                <a:cs typeface="Arial Unicode MS" charset="0"/>
              </a:rPr>
              <a:t> 1998;47:1-111.</a:t>
            </a:r>
          </a:p>
          <a:p>
            <a:pPr eaLnBrk="1" hangingPunct="1">
              <a:lnSpc>
                <a:spcPct val="90000"/>
              </a:lnSpc>
              <a:spcBef>
                <a:spcPts val="338"/>
              </a:spcBef>
              <a:buFont typeface="Arial" charset="0"/>
              <a:buNone/>
            </a:pPr>
            <a:endParaRPr lang="en-GB" sz="900">
              <a:latin typeface="Arial" charset="0"/>
              <a:cs typeface="Arial Unicode M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Rectangle 1"/>
          <p:cNvSpPr>
            <a:spLocks noChangeArrowheads="1" noTextEdit="1"/>
          </p:cNvSpPr>
          <p:nvPr>
            <p:ph type="sldImg"/>
          </p:nvPr>
        </p:nvSpPr>
        <p:spPr bwMode="auto">
          <a:xfrm>
            <a:off x="1849438" y="420688"/>
            <a:ext cx="3160712" cy="23701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0658" name="Text Box 2"/>
          <p:cNvSpPr txBox="1">
            <a:spLocks noChangeArrowheads="1"/>
          </p:cNvSpPr>
          <p:nvPr>
            <p:ph type="body" idx="1"/>
          </p:nvPr>
        </p:nvSpPr>
        <p:spPr bwMode="auto">
          <a:xfrm>
            <a:off x="414338" y="2903538"/>
            <a:ext cx="6254750" cy="60531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5000" rIns="9036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eaLnBrk="1" hangingPunct="1">
              <a:lnSpc>
                <a:spcPct val="93000"/>
              </a:lnSpc>
              <a:spcBef>
                <a:spcPts val="488"/>
              </a:spcBef>
              <a:buFont typeface="Arial" charset="0"/>
              <a:buNone/>
            </a:pPr>
            <a:r>
              <a:rPr lang="en-GB" sz="1300">
                <a:latin typeface="Arial" charset="0"/>
                <a:cs typeface="Arial Unicode MS" charset="0"/>
              </a:rPr>
              <a:t>Ectopic pregnancy is a complication of pregnancy itself rather than a complication resulting from medical abortion treatment. Given that patients seeking medical abortion present to their providers early in pregnancy, the critical time for diagnosis of ectopic pregnancy, all providers of medical abortion should have protocols in place for the diagnosis and management of ectopic gestation. When ectopic pregnancy is suspected, standard management includes ultrasound evaluation and quantitative </a:t>
            </a:r>
            <a:r>
              <a:rPr lang="en-GB" sz="1300">
                <a:latin typeface="Symbol" charset="0"/>
                <a:cs typeface="Arial Unicode MS" charset="0"/>
              </a:rPr>
              <a:t></a:t>
            </a:r>
            <a:r>
              <a:rPr lang="en-GB" sz="1300">
                <a:latin typeface="Arial" charset="0"/>
                <a:cs typeface="Arial Unicode MS" charset="0"/>
              </a:rPr>
              <a:t>-hCG measurements.</a:t>
            </a:r>
          </a:p>
          <a:p>
            <a:pPr eaLnBrk="1" hangingPunct="1">
              <a:spcBef>
                <a:spcPts val="488"/>
              </a:spcBef>
              <a:buFont typeface="Arial" charset="0"/>
              <a:buNone/>
            </a:pPr>
            <a:endParaRPr lang="en-GB" sz="1300">
              <a:latin typeface="Arial" charset="0"/>
              <a:cs typeface="Arial Unicode MS" charset="0"/>
            </a:endParaRPr>
          </a:p>
          <a:p>
            <a:pPr eaLnBrk="1" hangingPunct="1">
              <a:spcBef>
                <a:spcPts val="488"/>
              </a:spcBef>
              <a:buFont typeface="Arial" charset="0"/>
              <a:buNone/>
            </a:pPr>
            <a:r>
              <a:rPr lang="en-GB" sz="1300">
                <a:latin typeface="Arial" charset="0"/>
                <a:cs typeface="Arial Unicode MS" charset="0"/>
              </a:rPr>
              <a:t>Methotrexate is the only abortifacient that has been shown to be useful in treating ectopic pregnancy,</a:t>
            </a:r>
            <a:r>
              <a:rPr lang="en-GB" sz="1300" baseline="30000">
                <a:latin typeface="Arial" charset="0"/>
                <a:cs typeface="Arial Unicode MS" charset="0"/>
              </a:rPr>
              <a:t>1</a:t>
            </a:r>
            <a:r>
              <a:rPr lang="en-GB" sz="1300">
                <a:latin typeface="Arial" charset="0"/>
                <a:cs typeface="Arial Unicode MS" charset="0"/>
              </a:rPr>
              <a:t> although it is not 100% effective and tubal rupture may still occur.</a:t>
            </a:r>
            <a:r>
              <a:rPr lang="en-GB" sz="1300" baseline="30000">
                <a:latin typeface="Arial" charset="0"/>
                <a:cs typeface="Arial Unicode MS" charset="0"/>
              </a:rPr>
              <a:t>2</a:t>
            </a:r>
            <a:r>
              <a:rPr lang="en-GB" sz="1300">
                <a:latin typeface="Arial" charset="0"/>
                <a:cs typeface="Arial Unicode MS" charset="0"/>
              </a:rPr>
              <a:t> Mifepristone is ineffective against tubal pregnancies, possibly because the fallopian tubes lack progesterone receptors.</a:t>
            </a:r>
            <a:r>
              <a:rPr lang="en-GB" sz="1300" baseline="30000">
                <a:latin typeface="Arial" charset="0"/>
                <a:cs typeface="Arial Unicode MS" charset="0"/>
              </a:rPr>
              <a:t>3</a:t>
            </a:r>
            <a:r>
              <a:rPr lang="en-GB" sz="1300">
                <a:latin typeface="Arial" charset="0"/>
                <a:cs typeface="Arial Unicode MS" charset="0"/>
              </a:rPr>
              <a:t> Misoprostol also is not effective for the treatment of ectopic pregnancy. </a:t>
            </a:r>
          </a:p>
          <a:p>
            <a:pPr eaLnBrk="1" hangingPunct="1">
              <a:spcBef>
                <a:spcPts val="488"/>
              </a:spcBef>
              <a:buFont typeface="Arial" charset="0"/>
              <a:buNone/>
            </a:pPr>
            <a:endParaRPr lang="en-GB" sz="1300">
              <a:latin typeface="Arial" charset="0"/>
              <a:cs typeface="Arial Unicode MS" charset="0"/>
            </a:endParaRPr>
          </a:p>
          <a:p>
            <a:pPr eaLnBrk="1" hangingPunct="1">
              <a:spcBef>
                <a:spcPts val="488"/>
              </a:spcBef>
              <a:buFont typeface="Arial" charset="0"/>
              <a:buNone/>
            </a:pPr>
            <a:r>
              <a:rPr lang="en-GB" sz="1300">
                <a:latin typeface="Arial" charset="0"/>
                <a:cs typeface="Arial Unicode MS" charset="0"/>
              </a:rPr>
              <a:t>Unless a yolk sac is verified on ultrasound, an intrauterine pseudosac may be mistaken for a true gestational sac. In such cases, ectopic pregnancy precautions should be taken, quantitative </a:t>
            </a:r>
            <a:r>
              <a:rPr lang="en-GB" sz="1300">
                <a:latin typeface="Symbol" charset="0"/>
                <a:cs typeface="Arial Unicode MS" charset="0"/>
              </a:rPr>
              <a:t></a:t>
            </a:r>
            <a:r>
              <a:rPr lang="en-GB" sz="1300">
                <a:latin typeface="Arial" charset="0"/>
                <a:cs typeface="Arial Unicode MS" charset="0"/>
              </a:rPr>
              <a:t>-hCG levels should be obtained, and a formal pelvic ultrasound may be considered if clinically indicated.</a:t>
            </a:r>
          </a:p>
          <a:p>
            <a:pPr eaLnBrk="1" hangingPunct="1">
              <a:spcBef>
                <a:spcPts val="450"/>
              </a:spcBef>
              <a:buFont typeface="Arial" charset="0"/>
              <a:buNone/>
            </a:pPr>
            <a:endParaRPr lang="en-GB">
              <a:latin typeface="Arial" charset="0"/>
              <a:cs typeface="Arial Unicode MS" charset="0"/>
            </a:endParaRPr>
          </a:p>
          <a:p>
            <a:pPr eaLnBrk="1" hangingPunct="1">
              <a:spcBef>
                <a:spcPts val="450"/>
              </a:spcBef>
              <a:buFont typeface="Arial" charset="0"/>
              <a:buNone/>
            </a:pPr>
            <a:r>
              <a:rPr lang="en-GB">
                <a:latin typeface="Arial" charset="0"/>
                <a:cs typeface="Arial Unicode MS" charset="0"/>
              </a:rPr>
              <a:t>Refs:</a:t>
            </a:r>
          </a:p>
          <a:p>
            <a:pPr eaLnBrk="1" hangingPunct="1">
              <a:spcBef>
                <a:spcPts val="450"/>
              </a:spcBef>
              <a:buFont typeface="Arial" charset="0"/>
              <a:buNone/>
            </a:pPr>
            <a:r>
              <a:rPr lang="en-GB" baseline="30000">
                <a:latin typeface="Arial" charset="0"/>
                <a:cs typeface="Arial Unicode MS" charset="0"/>
              </a:rPr>
              <a:t>1 </a:t>
            </a:r>
            <a:r>
              <a:rPr lang="en-GB">
                <a:latin typeface="Arial" charset="0"/>
                <a:cs typeface="Arial Unicode MS" charset="0"/>
              </a:rPr>
              <a:t>Lipscomb GH, Bran D, McCord ML, Portera JC, Ling FW. Analysis of three hundred fifteen ectopic pregnancies treated with single-dose methotrexate. </a:t>
            </a:r>
            <a:r>
              <a:rPr lang="en-GB" i="1">
                <a:latin typeface="Arial" charset="0"/>
                <a:cs typeface="Arial Unicode MS" charset="0"/>
              </a:rPr>
              <a:t>Am J Obstet Gynecol</a:t>
            </a:r>
            <a:r>
              <a:rPr lang="en-GB">
                <a:latin typeface="Arial" charset="0"/>
                <a:cs typeface="Arial Unicode MS" charset="0"/>
              </a:rPr>
              <a:t> 1998;178:1354-1358.</a:t>
            </a:r>
          </a:p>
          <a:p>
            <a:pPr eaLnBrk="1" hangingPunct="1">
              <a:spcBef>
                <a:spcPts val="450"/>
              </a:spcBef>
              <a:buFont typeface="Arial" charset="0"/>
              <a:buNone/>
            </a:pPr>
            <a:r>
              <a:rPr lang="en-GB" baseline="30000">
                <a:latin typeface="Arial" charset="0"/>
                <a:cs typeface="Arial Unicode MS" charset="0"/>
              </a:rPr>
              <a:t>2 </a:t>
            </a:r>
            <a:r>
              <a:rPr lang="en-GB">
                <a:latin typeface="Arial" charset="0"/>
                <a:cs typeface="Arial Unicode MS" charset="0"/>
              </a:rPr>
              <a:t>Heard K, Kendall J, Abott J. Rupture of ectopic pregnancy after medical therapy with methotrexate. A case series. </a:t>
            </a:r>
            <a:r>
              <a:rPr lang="en-GB" i="1">
                <a:latin typeface="Arial" charset="0"/>
                <a:cs typeface="Arial Unicode MS" charset="0"/>
              </a:rPr>
              <a:t>J Emerg Med</a:t>
            </a:r>
            <a:r>
              <a:rPr lang="en-GB">
                <a:latin typeface="Arial" charset="0"/>
                <a:cs typeface="Arial Unicode MS" charset="0"/>
              </a:rPr>
              <a:t> 1998;16:857-860.</a:t>
            </a:r>
          </a:p>
          <a:p>
            <a:pPr eaLnBrk="1" hangingPunct="1">
              <a:spcBef>
                <a:spcPts val="450"/>
              </a:spcBef>
              <a:buFont typeface="Arial" charset="0"/>
              <a:buNone/>
            </a:pPr>
            <a:r>
              <a:rPr lang="en-GB" baseline="30000">
                <a:latin typeface="Arial" charset="0"/>
                <a:cs typeface="Arial Unicode MS" charset="0"/>
              </a:rPr>
              <a:t>3</a:t>
            </a:r>
            <a:r>
              <a:rPr lang="en-GB">
                <a:latin typeface="Arial" charset="0"/>
                <a:cs typeface="Arial Unicode MS" charset="0"/>
              </a:rPr>
              <a:t> Land JA, Arends JW. Immunohistochemical analysis of estrogen and progesterone receptors in Fallopian tubes during ectopic pregnancy. </a:t>
            </a:r>
            <a:r>
              <a:rPr lang="en-GB" i="1">
                <a:latin typeface="Arial" charset="0"/>
                <a:cs typeface="Arial Unicode MS" charset="0"/>
              </a:rPr>
              <a:t>Fertil Steril</a:t>
            </a:r>
            <a:r>
              <a:rPr lang="en-GB">
                <a:latin typeface="Arial" charset="0"/>
                <a:cs typeface="Arial Unicode MS" charset="0"/>
              </a:rPr>
              <a:t> 1992;58:335-337.</a:t>
            </a:r>
          </a:p>
          <a:p>
            <a:pPr eaLnBrk="1" hangingPunct="1">
              <a:spcBef>
                <a:spcPts val="450"/>
              </a:spcBef>
              <a:buFont typeface="Arial" charset="0"/>
              <a:buNone/>
            </a:pPr>
            <a:endParaRPr lang="en-GB">
              <a:latin typeface="Arial" charset="0"/>
              <a:cs typeface="Arial Unicode M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Rectangle 1"/>
          <p:cNvSpPr>
            <a:spLocks noChangeArrowheads="1" noTextEdit="1"/>
          </p:cNvSpPr>
          <p:nvPr>
            <p:ph type="sldImg"/>
          </p:nvPr>
        </p:nvSpPr>
        <p:spPr bwMode="auto">
          <a:xfrm>
            <a:off x="1300163" y="520700"/>
            <a:ext cx="4164012" cy="31242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2706" name="Text Box 2"/>
          <p:cNvSpPr txBox="1">
            <a:spLocks noChangeArrowheads="1"/>
          </p:cNvSpPr>
          <p:nvPr>
            <p:ph type="body" idx="1"/>
          </p:nvPr>
        </p:nvSpPr>
        <p:spPr bwMode="auto">
          <a:xfrm>
            <a:off x="790575" y="3656013"/>
            <a:ext cx="5878513" cy="55245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20" tIns="46440" rIns="92520" bIns="4644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eaLnBrk="1" hangingPunct="1">
              <a:lnSpc>
                <a:spcPct val="93000"/>
              </a:lnSpc>
              <a:spcBef>
                <a:spcPts val="525"/>
              </a:spcBef>
              <a:buFont typeface="Arial" charset="0"/>
              <a:buNone/>
            </a:pPr>
            <a:r>
              <a:rPr lang="en-GB" sz="1400">
                <a:latin typeface="Arial" charset="0"/>
                <a:cs typeface="Arial Unicode MS" charset="0"/>
              </a:rPr>
              <a:t>The decision to proceed with vacuum aspiration will depend on the patient</a:t>
            </a:r>
            <a:r>
              <a:rPr lang="en-GB" altLang="en-GB" sz="1400">
                <a:latin typeface="Arial" charset="0"/>
                <a:cs typeface="Arial Unicode MS" charset="0"/>
              </a:rPr>
              <a:t>’</a:t>
            </a:r>
            <a:r>
              <a:rPr lang="en-GB" sz="1400">
                <a:latin typeface="Arial" charset="0"/>
                <a:cs typeface="Arial Unicode MS" charset="0"/>
              </a:rPr>
              <a:t>s medical condition and the provider</a:t>
            </a:r>
            <a:r>
              <a:rPr lang="en-GB" altLang="en-GB" sz="1400">
                <a:latin typeface="Arial" charset="0"/>
                <a:cs typeface="Arial Unicode MS" charset="0"/>
              </a:rPr>
              <a:t>’</a:t>
            </a:r>
            <a:r>
              <a:rPr lang="en-GB" sz="1400">
                <a:latin typeface="Arial" charset="0"/>
                <a:cs typeface="Arial Unicode MS" charset="0"/>
              </a:rPr>
              <a:t>s experience and judgment. Nonclinical factors, such as the patient</a:t>
            </a:r>
            <a:r>
              <a:rPr lang="en-GB" altLang="en-GB" sz="1400">
                <a:latin typeface="Arial" charset="0"/>
                <a:cs typeface="Arial Unicode MS" charset="0"/>
              </a:rPr>
              <a:t>’</a:t>
            </a:r>
            <a:r>
              <a:rPr lang="en-GB" sz="1400">
                <a:latin typeface="Arial" charset="0"/>
                <a:cs typeface="Arial Unicode MS" charset="0"/>
              </a:rPr>
              <a:t>s need for child care and transportation and her preferences, should also be considered.  </a:t>
            </a:r>
          </a:p>
          <a:p>
            <a:pPr eaLnBrk="1" hangingPunct="1">
              <a:spcBef>
                <a:spcPts val="525"/>
              </a:spcBef>
              <a:buFont typeface="Arial" charset="0"/>
              <a:buNone/>
            </a:pPr>
            <a:endParaRPr lang="en-GB" sz="1400">
              <a:latin typeface="Arial" charset="0"/>
              <a:cs typeface="Arial Unicode MS" charset="0"/>
            </a:endParaRPr>
          </a:p>
          <a:p>
            <a:pPr eaLnBrk="1" hangingPunct="1">
              <a:spcBef>
                <a:spcPts val="525"/>
              </a:spcBef>
              <a:buFont typeface="Arial" charset="0"/>
              <a:buNone/>
            </a:pPr>
            <a:r>
              <a:rPr lang="en-GB" sz="1400">
                <a:latin typeface="Arial" charset="0"/>
                <a:cs typeface="Arial Unicode MS" charset="0"/>
              </a:rPr>
              <a:t>Continuing pregnancy and incomplete abortion unresponsive to medical treatment (i.e., additional misoprostol) are appropriate indications for surgical management. Kruse and colleagues</a:t>
            </a:r>
            <a:r>
              <a:rPr lang="en-GB" sz="1400" baseline="30000">
                <a:latin typeface="Arial" charset="0"/>
                <a:cs typeface="Arial Unicode MS" charset="0"/>
              </a:rPr>
              <a:t>1</a:t>
            </a:r>
            <a:r>
              <a:rPr lang="en-GB" sz="1400">
                <a:latin typeface="Arial" charset="0"/>
                <a:cs typeface="Arial Unicode MS" charset="0"/>
              </a:rPr>
              <a:t> have proposed additional indications for surgical intervention, including:</a:t>
            </a:r>
          </a:p>
          <a:p>
            <a:pPr eaLnBrk="1" hangingPunct="1">
              <a:spcBef>
                <a:spcPts val="525"/>
              </a:spcBef>
              <a:buFont typeface="Arial" charset="0"/>
              <a:buNone/>
            </a:pPr>
            <a:endParaRPr lang="en-GB" sz="1400">
              <a:latin typeface="Arial" charset="0"/>
              <a:cs typeface="Arial Unicode MS" charset="0"/>
            </a:endParaRPr>
          </a:p>
          <a:p>
            <a:pPr eaLnBrk="1" hangingPunct="1">
              <a:spcBef>
                <a:spcPts val="525"/>
              </a:spcBef>
              <a:buFont typeface="Arial" charset="0"/>
              <a:buChar char="•"/>
            </a:pPr>
            <a:r>
              <a:rPr lang="en-GB" sz="1400">
                <a:latin typeface="Arial" charset="0"/>
                <a:cs typeface="Arial Unicode MS" charset="0"/>
              </a:rPr>
              <a:t> Orthostatic hypotension</a:t>
            </a:r>
          </a:p>
          <a:p>
            <a:pPr eaLnBrk="1" hangingPunct="1">
              <a:spcBef>
                <a:spcPts val="525"/>
              </a:spcBef>
              <a:buFont typeface="Arial" charset="0"/>
              <a:buChar char="•"/>
            </a:pPr>
            <a:r>
              <a:rPr lang="en-GB" sz="1400">
                <a:latin typeface="Arial" charset="0"/>
                <a:cs typeface="Arial Unicode MS" charset="0"/>
              </a:rPr>
              <a:t> Anemia, especially with ongoing blood loss</a:t>
            </a:r>
          </a:p>
          <a:p>
            <a:pPr eaLnBrk="1" hangingPunct="1">
              <a:spcBef>
                <a:spcPts val="525"/>
              </a:spcBef>
              <a:buFont typeface="Arial" charset="0"/>
              <a:buChar char="•"/>
            </a:pPr>
            <a:r>
              <a:rPr lang="en-GB" sz="1400">
                <a:latin typeface="Arial" charset="0"/>
                <a:cs typeface="Arial Unicode MS" charset="0"/>
              </a:rPr>
              <a:t> Patient unable to return for further evaluation or has no access to emergency services</a:t>
            </a:r>
          </a:p>
          <a:p>
            <a:pPr eaLnBrk="1" hangingPunct="1">
              <a:spcBef>
                <a:spcPts val="525"/>
              </a:spcBef>
              <a:buFont typeface="Arial" charset="0"/>
              <a:buChar char="•"/>
            </a:pPr>
            <a:r>
              <a:rPr lang="en-GB" sz="1400">
                <a:latin typeface="Arial" charset="0"/>
                <a:cs typeface="Arial Unicode MS" charset="0"/>
              </a:rPr>
              <a:t> Subjective symptoms unresponsive to medical treatment</a:t>
            </a:r>
          </a:p>
          <a:p>
            <a:pPr eaLnBrk="1" hangingPunct="1">
              <a:spcBef>
                <a:spcPts val="525"/>
              </a:spcBef>
              <a:buFont typeface="Arial" charset="0"/>
              <a:buChar char="•"/>
            </a:pPr>
            <a:r>
              <a:rPr lang="en-GB" sz="1400">
                <a:latin typeface="Arial" charset="0"/>
                <a:cs typeface="Arial Unicode MS" charset="0"/>
              </a:rPr>
              <a:t> Patient clearly prefers to complete the abortion by aspiration</a:t>
            </a:r>
          </a:p>
          <a:p>
            <a:pPr eaLnBrk="1" hangingPunct="1">
              <a:spcBef>
                <a:spcPts val="525"/>
              </a:spcBef>
              <a:buFont typeface="Arial" charset="0"/>
              <a:buNone/>
            </a:pPr>
            <a:endParaRPr lang="en-GB" sz="1400">
              <a:latin typeface="Arial" charset="0"/>
              <a:cs typeface="Arial Unicode MS" charset="0"/>
            </a:endParaRPr>
          </a:p>
          <a:p>
            <a:pPr eaLnBrk="1" hangingPunct="1">
              <a:spcBef>
                <a:spcPts val="525"/>
              </a:spcBef>
              <a:buFont typeface="Arial" charset="0"/>
              <a:buNone/>
            </a:pPr>
            <a:r>
              <a:rPr lang="en-GB" sz="1400">
                <a:latin typeface="Arial" charset="0"/>
                <a:cs typeface="Arial Unicode MS" charset="0"/>
              </a:rPr>
              <a:t>Ref:</a:t>
            </a:r>
          </a:p>
          <a:p>
            <a:pPr eaLnBrk="1" hangingPunct="1">
              <a:spcBef>
                <a:spcPts val="450"/>
              </a:spcBef>
              <a:buFont typeface="Arial" charset="0"/>
              <a:buNone/>
            </a:pPr>
            <a:r>
              <a:rPr lang="en-GB" sz="1400" baseline="30000">
                <a:latin typeface="Arial" charset="0"/>
                <a:cs typeface="Arial Unicode MS" charset="0"/>
              </a:rPr>
              <a:t>1 </a:t>
            </a:r>
            <a:r>
              <a:rPr lang="en-GB" sz="1400">
                <a:latin typeface="Arial" charset="0"/>
                <a:cs typeface="Arial Unicode MS" charset="0"/>
              </a:rPr>
              <a:t>Kruse B, Poppema S, Creinin MD, Paul M. Management of side effects and complications in medical abortion. </a:t>
            </a:r>
            <a:r>
              <a:rPr lang="en-GB" sz="1400" i="1">
                <a:latin typeface="Arial" charset="0"/>
                <a:cs typeface="Arial Unicode MS" charset="0"/>
              </a:rPr>
              <a:t>Am J Obstet Gynecol</a:t>
            </a:r>
            <a:r>
              <a:rPr lang="en-GB" sz="1400">
                <a:latin typeface="Arial" charset="0"/>
                <a:cs typeface="Arial Unicode MS" charset="0"/>
              </a:rPr>
              <a:t> 2000;183(suppl):S65-S75.</a:t>
            </a:r>
            <a:r>
              <a:rPr lang="en-GB">
                <a:latin typeface="Arial" charset="0"/>
                <a:cs typeface="Arial Unicode MS" charset="0"/>
              </a:rPr>
              <a:t> </a:t>
            </a:r>
          </a:p>
          <a:p>
            <a:pPr eaLnBrk="1" hangingPunct="1">
              <a:spcBef>
                <a:spcPts val="450"/>
              </a:spcBef>
              <a:buFont typeface="Arial" charset="0"/>
              <a:buNone/>
            </a:pPr>
            <a:r>
              <a:rPr lang="en-GB">
                <a:latin typeface="Arial" charset="0"/>
                <a:cs typeface="Arial Unicode MS" charset="0"/>
              </a:rPr>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29" name="Rectangle 1"/>
          <p:cNvSpPr>
            <a:spLocks noChangeArrowheads="1" noTextEdit="1"/>
          </p:cNvSpPr>
          <p:nvPr>
            <p:ph type="sldImg"/>
          </p:nvPr>
        </p:nvSpPr>
        <p:spPr bwMode="auto">
          <a:xfrm>
            <a:off x="1476375" y="671513"/>
            <a:ext cx="3979863" cy="29845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3730" name="Text Box 2"/>
          <p:cNvSpPr txBox="1">
            <a:spLocks noChangeArrowheads="1"/>
          </p:cNvSpPr>
          <p:nvPr>
            <p:ph type="body" idx="1"/>
          </p:nvPr>
        </p:nvSpPr>
        <p:spPr bwMode="auto">
          <a:xfrm>
            <a:off x="457200" y="3768725"/>
            <a:ext cx="5759450" cy="5003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5000" rIns="9036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eaLnBrk="1" hangingPunct="1">
              <a:lnSpc>
                <a:spcPct val="93000"/>
              </a:lnSpc>
              <a:spcBef>
                <a:spcPts val="525"/>
              </a:spcBef>
              <a:buFont typeface="Arial" charset="0"/>
              <a:buNone/>
            </a:pPr>
            <a:r>
              <a:rPr lang="en-GB" sz="1400">
                <a:latin typeface="Arial" charset="0"/>
                <a:cs typeface="Times New Roman" charset="0"/>
              </a:rPr>
              <a:t>While providers of medical abortion need to have plans in place for providing emergency surgical intervention for patients who need them, most completions requiring vacuum aspiration are not emergencies.  In the rare instance of severe hemorrhage, clearly surgical intervention is emergent.  Hemorrhage requiring suction completion can occur during the first 24 hours following misoprostol administration, but more typically occurs in a bimodal pattern either in the first week or in weeks 3 to 5 after treatment is initiated.</a:t>
            </a:r>
            <a:r>
              <a:rPr lang="en-GB" sz="1400" baseline="30000">
                <a:latin typeface="Arial" charset="0"/>
                <a:cs typeface="Times New Roman" charset="0"/>
              </a:rPr>
              <a:t>1</a:t>
            </a:r>
          </a:p>
          <a:p>
            <a:pPr eaLnBrk="1" hangingPunct="1">
              <a:spcBef>
                <a:spcPts val="525"/>
              </a:spcBef>
              <a:buFont typeface="Arial" charset="0"/>
              <a:buNone/>
            </a:pPr>
            <a:r>
              <a:rPr lang="en-GB" sz="1400">
                <a:latin typeface="Arial" charset="0"/>
                <a:cs typeface="Times New Roman" charset="0"/>
              </a:rPr>
              <a:t> </a:t>
            </a:r>
          </a:p>
          <a:p>
            <a:pPr eaLnBrk="1" hangingPunct="1">
              <a:spcBef>
                <a:spcPts val="525"/>
              </a:spcBef>
              <a:buFont typeface="Arial" charset="0"/>
              <a:buNone/>
            </a:pPr>
            <a:r>
              <a:rPr lang="en-GB" sz="1400">
                <a:latin typeface="Arial" charset="0"/>
                <a:cs typeface="Times New Roman" charset="0"/>
              </a:rPr>
              <a:t>Vacuum aspiration to treat continuing pregnancy, persistent gestational sac, incomplete abortion without hemorrhage, and subjective symptoms unresponsive to medical treatment, and at the patient</a:t>
            </a:r>
            <a:r>
              <a:rPr lang="en-GB" altLang="en-GB" sz="1400">
                <a:latin typeface="Arial" charset="0"/>
                <a:cs typeface="Times New Roman" charset="0"/>
              </a:rPr>
              <a:t>’</a:t>
            </a:r>
            <a:r>
              <a:rPr lang="en-GB" sz="1400">
                <a:latin typeface="Arial" charset="0"/>
                <a:cs typeface="Times New Roman" charset="0"/>
              </a:rPr>
              <a:t>s request, are not emergencies and generally can be scheduled and handled during office hours.  Typically, these complications are noted at the time of the follow-up exam or via a visit scheduled because of the joint concern of the physician and patient. </a:t>
            </a:r>
          </a:p>
          <a:p>
            <a:pPr eaLnBrk="1" hangingPunct="1">
              <a:spcBef>
                <a:spcPts val="525"/>
              </a:spcBef>
              <a:buFont typeface="Arial" charset="0"/>
              <a:buNone/>
            </a:pPr>
            <a:endParaRPr lang="en-GB" sz="1400">
              <a:latin typeface="Arial" charset="0"/>
              <a:cs typeface="Times New Roman" charset="0"/>
            </a:endParaRPr>
          </a:p>
          <a:p>
            <a:pPr eaLnBrk="1" hangingPunct="1">
              <a:spcBef>
                <a:spcPts val="450"/>
              </a:spcBef>
              <a:buFont typeface="Arial" charset="0"/>
              <a:buNone/>
            </a:pPr>
            <a:r>
              <a:rPr lang="en-GB">
                <a:latin typeface="Arial" charset="0"/>
                <a:cs typeface="Times New Roman" charset="0"/>
              </a:rPr>
              <a:t>Ref:</a:t>
            </a:r>
          </a:p>
          <a:p>
            <a:pPr eaLnBrk="1" hangingPunct="1">
              <a:spcBef>
                <a:spcPts val="450"/>
              </a:spcBef>
              <a:buFont typeface="Arial" charset="0"/>
              <a:buNone/>
            </a:pPr>
            <a:r>
              <a:rPr lang="en-GB" baseline="30000">
                <a:latin typeface="Arial" charset="0"/>
                <a:cs typeface="Times New Roman" charset="0"/>
              </a:rPr>
              <a:t>1 </a:t>
            </a:r>
            <a:r>
              <a:rPr lang="en-GB">
                <a:latin typeface="Arial" charset="0"/>
                <a:cs typeface="Arial Unicode MS" charset="0"/>
              </a:rPr>
              <a:t>Allen RH, Westhoff C, DeNonno L, Fielding SL, Schaff EA. Curettage after mifepristone-induced abortion: frequency, timing, and indications. </a:t>
            </a:r>
            <a:r>
              <a:rPr lang="en-GB" i="1">
                <a:latin typeface="Arial" charset="0"/>
                <a:cs typeface="Arial Unicode MS" charset="0"/>
              </a:rPr>
              <a:t>Obstet Gynecol </a:t>
            </a:r>
            <a:r>
              <a:rPr lang="en-GB">
                <a:latin typeface="Arial" charset="0"/>
                <a:cs typeface="Arial Unicode MS" charset="0"/>
              </a:rPr>
              <a:t>2001;98:101-106. </a:t>
            </a:r>
          </a:p>
          <a:p>
            <a:pPr eaLnBrk="1" hangingPunct="1">
              <a:spcBef>
                <a:spcPts val="450"/>
              </a:spcBef>
              <a:buFont typeface="Arial" charset="0"/>
              <a:buNone/>
            </a:pPr>
            <a:endParaRPr lang="en-GB">
              <a:latin typeface="Arial" charset="0"/>
              <a:cs typeface="Arial Unicode M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Rectangle 1"/>
          <p:cNvSpPr>
            <a:spLocks noChangeArrowheads="1" noTextEdit="1"/>
          </p:cNvSpPr>
          <p:nvPr>
            <p:ph type="sldImg"/>
          </p:nvPr>
        </p:nvSpPr>
        <p:spPr bwMode="auto">
          <a:xfrm>
            <a:off x="1300163" y="520700"/>
            <a:ext cx="4164012" cy="31242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4754" name="Text Box 2"/>
          <p:cNvSpPr txBox="1">
            <a:spLocks noChangeArrowheads="1"/>
          </p:cNvSpPr>
          <p:nvPr>
            <p:ph type="body" idx="1"/>
          </p:nvPr>
        </p:nvSpPr>
        <p:spPr bwMode="auto">
          <a:xfrm>
            <a:off x="990600" y="4254500"/>
            <a:ext cx="5029200" cy="4105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5000" rIns="9036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eaLnBrk="1" hangingPunct="1">
              <a:lnSpc>
                <a:spcPct val="93000"/>
              </a:lnSpc>
              <a:spcBef>
                <a:spcPts val="525"/>
              </a:spcBef>
              <a:buFont typeface="Arial" charset="0"/>
              <a:buNone/>
            </a:pPr>
            <a:r>
              <a:rPr lang="en-GB" sz="1400">
                <a:latin typeface="Arial" charset="0"/>
                <a:cs typeface="Arial Unicode MS" charset="0"/>
              </a:rPr>
              <a:t>For medical abortion to be successful, both the provider and the patient must know what to expect. Every woman who undergoes a medical abortion needs to know which symptoms and side effects can safely be considered normal and which should prompt her to contact the provider.</a:t>
            </a:r>
          </a:p>
          <a:p>
            <a:pPr eaLnBrk="1" hangingPunct="1">
              <a:spcBef>
                <a:spcPts val="525"/>
              </a:spcBef>
              <a:buFont typeface="Arial" charset="0"/>
              <a:buNone/>
            </a:pPr>
            <a:endParaRPr lang="en-GB" sz="1400">
              <a:latin typeface="Arial" charset="0"/>
              <a:cs typeface="Arial Unicode MS" charset="0"/>
            </a:endParaRPr>
          </a:p>
          <a:p>
            <a:pPr eaLnBrk="1" hangingPunct="1">
              <a:spcBef>
                <a:spcPts val="525"/>
              </a:spcBef>
              <a:buFont typeface="Arial" charset="0"/>
              <a:buNone/>
            </a:pPr>
            <a:r>
              <a:rPr lang="en-GB" sz="1400">
                <a:latin typeface="Arial" charset="0"/>
                <a:cs typeface="Arial Unicode MS" charset="0"/>
              </a:rPr>
              <a:t>While complications are rare, the outpatient nature of the procedure mandates that patients should have access to emergency care. </a:t>
            </a:r>
          </a:p>
          <a:p>
            <a:pPr eaLnBrk="1" hangingPunct="1">
              <a:spcBef>
                <a:spcPts val="525"/>
              </a:spcBef>
              <a:buFont typeface="Arial" charset="0"/>
              <a:buNone/>
            </a:pPr>
            <a:endParaRPr lang="en-GB" sz="1400">
              <a:latin typeface="Arial" charset="0"/>
              <a:cs typeface="Arial Unicode MS" charset="0"/>
            </a:endParaRPr>
          </a:p>
          <a:p>
            <a:pPr eaLnBrk="1" hangingPunct="1">
              <a:spcBef>
                <a:spcPts val="525"/>
              </a:spcBef>
              <a:buFont typeface="Arial" charset="0"/>
              <a:buNone/>
            </a:pPr>
            <a:r>
              <a:rPr lang="en-GB" sz="1400">
                <a:latin typeface="Arial" charset="0"/>
                <a:cs typeface="Arial Unicode MS" charset="0"/>
              </a:rPr>
              <a:t>The treatment for unsuccessful medical abortion is a vacuum aspiration.  Therefore, clinicians providing medical abortion services must be able to arrange this care on a timely basis when necessary.</a:t>
            </a:r>
          </a:p>
          <a:p>
            <a:pPr eaLnBrk="1" hangingPunct="1">
              <a:spcBef>
                <a:spcPts val="525"/>
              </a:spcBef>
              <a:buFont typeface="Arial" charset="0"/>
              <a:buNone/>
            </a:pPr>
            <a:endParaRPr lang="en-GB" sz="1400">
              <a:latin typeface="Arial" charset="0"/>
              <a:cs typeface="Arial Unicode MS" charset="0"/>
            </a:endParaRPr>
          </a:p>
          <a:p>
            <a:pPr eaLnBrk="1" hangingPunct="1">
              <a:spcBef>
                <a:spcPts val="525"/>
              </a:spcBef>
              <a:buFont typeface="Arial" charset="0"/>
              <a:buNone/>
            </a:pPr>
            <a:r>
              <a:rPr lang="en-GB" sz="1400">
                <a:latin typeface="Arial" charset="0"/>
                <a:cs typeface="Arial Unicode MS" charset="0"/>
              </a:rPr>
              <a:t>Follow-up of all medical abortion patients is critical in order to determine whether or not the procedure was successful.</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Rectangle 1"/>
          <p:cNvSpPr>
            <a:spLocks noChangeArrowheads="1" noTextEdit="1"/>
          </p:cNvSpPr>
          <p:nvPr>
            <p:ph type="sldImg"/>
          </p:nvPr>
        </p:nvSpPr>
        <p:spPr bwMode="auto">
          <a:xfrm>
            <a:off x="1300163" y="520700"/>
            <a:ext cx="4164012" cy="31242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Rectangle 1"/>
          <p:cNvSpPr>
            <a:spLocks noChangeArrowheads="1" noTextEdit="1"/>
          </p:cNvSpPr>
          <p:nvPr>
            <p:ph type="sldImg"/>
          </p:nvPr>
        </p:nvSpPr>
        <p:spPr bwMode="auto">
          <a:xfrm>
            <a:off x="1300163" y="520700"/>
            <a:ext cx="4164012" cy="31242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6802" name="Text Box 2"/>
          <p:cNvSpPr txBox="1">
            <a:spLocks noChangeArrowheads="1"/>
          </p:cNvSpPr>
          <p:nvPr>
            <p:ph type="body" idx="1"/>
          </p:nvPr>
        </p:nvSpPr>
        <p:spPr bwMode="auto">
          <a:xfrm>
            <a:off x="228600" y="3797300"/>
            <a:ext cx="6477000" cy="50514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5000" rIns="9036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eaLnBrk="1" hangingPunct="1">
              <a:lnSpc>
                <a:spcPct val="93000"/>
              </a:lnSpc>
              <a:spcBef>
                <a:spcPts val="525"/>
              </a:spcBef>
              <a:buFont typeface="Arial" charset="0"/>
              <a:buNone/>
            </a:pPr>
            <a:r>
              <a:rPr lang="en-GB" sz="1400" b="1">
                <a:latin typeface="Arial" charset="0"/>
                <a:cs typeface="Arial Unicode MS" charset="0"/>
              </a:rPr>
              <a:t>[Read the case to the group:]</a:t>
            </a:r>
          </a:p>
          <a:p>
            <a:pPr eaLnBrk="1" hangingPunct="1">
              <a:spcBef>
                <a:spcPts val="525"/>
              </a:spcBef>
              <a:buFont typeface="Arial" charset="0"/>
              <a:buNone/>
            </a:pPr>
            <a:endParaRPr lang="en-GB" sz="1400">
              <a:latin typeface="Arial" charset="0"/>
              <a:cs typeface="Arial Unicode MS" charset="0"/>
            </a:endParaRPr>
          </a:p>
          <a:p>
            <a:pPr eaLnBrk="1" hangingPunct="1">
              <a:spcBef>
                <a:spcPts val="525"/>
              </a:spcBef>
              <a:buFont typeface="Arial" charset="0"/>
              <a:buNone/>
            </a:pPr>
            <a:r>
              <a:rPr lang="en-GB" sz="1400">
                <a:latin typeface="Arial" charset="0"/>
                <a:cs typeface="Arial Unicode MS" charset="0"/>
              </a:rPr>
              <a:t>A 23-year-old G</a:t>
            </a:r>
            <a:r>
              <a:rPr lang="en-GB" sz="1400" baseline="-25000">
                <a:latin typeface="Arial" charset="0"/>
                <a:cs typeface="Arial Unicode MS" charset="0"/>
              </a:rPr>
              <a:t>2</a:t>
            </a:r>
            <a:r>
              <a:rPr lang="en-GB" sz="1400">
                <a:latin typeface="Arial" charset="0"/>
                <a:cs typeface="Arial Unicode MS" charset="0"/>
              </a:rPr>
              <a:t>P</a:t>
            </a:r>
            <a:r>
              <a:rPr lang="en-GB" sz="1400" baseline="-25000">
                <a:latin typeface="Arial" charset="0"/>
                <a:cs typeface="Arial Unicode MS" charset="0"/>
              </a:rPr>
              <a:t>1</a:t>
            </a:r>
            <a:r>
              <a:rPr lang="en-GB" sz="1400">
                <a:latin typeface="Arial" charset="0"/>
                <a:cs typeface="Arial Unicode MS" charset="0"/>
              </a:rPr>
              <a:t> received 200 mg of oral mifepristone at 43 days</a:t>
            </a:r>
            <a:r>
              <a:rPr lang="en-GB" altLang="en-GB" sz="1400">
                <a:latin typeface="Arial" charset="0"/>
                <a:cs typeface="Arial Unicode MS" charset="0"/>
              </a:rPr>
              <a:t>’</a:t>
            </a:r>
            <a:r>
              <a:rPr lang="en-GB" sz="1400">
                <a:latin typeface="Arial" charset="0"/>
                <a:cs typeface="Arial Unicode MS" charset="0"/>
              </a:rPr>
              <a:t> gestation. The patient took misoprostol 800 µg</a:t>
            </a:r>
            <a:r>
              <a:rPr lang="en-GB" sz="1400">
                <a:solidFill>
                  <a:srgbClr val="003399"/>
                </a:solidFill>
                <a:latin typeface="Arial" charset="0"/>
                <a:cs typeface="Arial Unicode MS" charset="0"/>
              </a:rPr>
              <a:t> </a:t>
            </a:r>
            <a:r>
              <a:rPr lang="en-GB" sz="1400">
                <a:latin typeface="Arial" charset="0"/>
                <a:cs typeface="Arial Unicode MS" charset="0"/>
              </a:rPr>
              <a:t>vaginally at home 1 day later. Three hours after the misoprostol dose, the patient calls complaining of severe cramping and bleeding (approximately 3 pads in 2 hours). Her pretreatment hematocrit was 37%. Optimal management at this time would consist of…?</a:t>
            </a:r>
          </a:p>
          <a:p>
            <a:pPr eaLnBrk="1" hangingPunct="1">
              <a:spcBef>
                <a:spcPts val="525"/>
              </a:spcBef>
              <a:buFont typeface="Arial" charset="0"/>
              <a:buNone/>
            </a:pPr>
            <a:endParaRPr lang="en-GB" sz="1400">
              <a:latin typeface="Arial" charset="0"/>
              <a:cs typeface="Arial Unicode MS" charset="0"/>
            </a:endParaRPr>
          </a:p>
          <a:p>
            <a:pPr eaLnBrk="1" hangingPunct="1">
              <a:spcBef>
                <a:spcPts val="525"/>
              </a:spcBef>
              <a:buFont typeface="Arial" charset="0"/>
              <a:buNone/>
            </a:pPr>
            <a:r>
              <a:rPr lang="en-GB" sz="1400" b="1">
                <a:latin typeface="Arial" charset="0"/>
                <a:cs typeface="Arial Unicode MS" charset="0"/>
              </a:rPr>
              <a:t>[Answer:]</a:t>
            </a:r>
          </a:p>
          <a:p>
            <a:pPr eaLnBrk="1" hangingPunct="1">
              <a:spcBef>
                <a:spcPts val="525"/>
              </a:spcBef>
              <a:buFont typeface="Arial" charset="0"/>
              <a:buNone/>
            </a:pPr>
            <a:endParaRPr lang="en-GB" sz="1400">
              <a:latin typeface="Arial" charset="0"/>
              <a:cs typeface="Arial Unicode MS" charset="0"/>
            </a:endParaRPr>
          </a:p>
          <a:p>
            <a:pPr eaLnBrk="1" hangingPunct="1">
              <a:spcBef>
                <a:spcPts val="525"/>
              </a:spcBef>
              <a:buFont typeface="Arial" charset="0"/>
              <a:buNone/>
            </a:pPr>
            <a:r>
              <a:rPr lang="en-GB" sz="1400">
                <a:latin typeface="Arial" charset="0"/>
                <a:cs typeface="Arial Unicode MS" charset="0"/>
              </a:rPr>
              <a:t>Given that the patient has good erythrocyte reserves and is not saturating 2 or more maxipads per hour for 2 consecutive hours, reassurance and treatment with analgesics is the most appropriate option. It is unlikely that the bleeding will continue at this rate, but the patient should call back if it does. </a:t>
            </a:r>
          </a:p>
          <a:p>
            <a:pPr eaLnBrk="1" hangingPunct="1">
              <a:spcBef>
                <a:spcPts val="525"/>
              </a:spcBef>
              <a:buFont typeface="Arial" charset="0"/>
              <a:buNone/>
            </a:pPr>
            <a:endParaRPr lang="en-GB" sz="1400">
              <a:latin typeface="Arial" charset="0"/>
              <a:cs typeface="Arial Unicode MS" charset="0"/>
            </a:endParaRPr>
          </a:p>
          <a:p>
            <a:pPr eaLnBrk="1" hangingPunct="1">
              <a:spcBef>
                <a:spcPts val="525"/>
              </a:spcBef>
              <a:buFont typeface="Arial" charset="0"/>
              <a:buNone/>
            </a:pPr>
            <a:r>
              <a:rPr lang="en-GB" sz="1400">
                <a:latin typeface="Arial" charset="0"/>
                <a:cs typeface="Arial Unicode MS" charset="0"/>
              </a:rPr>
              <a:t>Uterine aspiration and methergine probably are unnecessary interventions at this point.</a:t>
            </a:r>
          </a:p>
          <a:p>
            <a:pPr eaLnBrk="1" hangingPunct="1">
              <a:spcBef>
                <a:spcPts val="525"/>
              </a:spcBef>
              <a:buFont typeface="Arial" charset="0"/>
              <a:buNone/>
            </a:pPr>
            <a:endParaRPr lang="en-GB" sz="1400">
              <a:latin typeface="Arial" charset="0"/>
              <a:cs typeface="Arial Unicode MS" charset="0"/>
            </a:endParaRPr>
          </a:p>
          <a:p>
            <a:pPr eaLnBrk="1" hangingPunct="1">
              <a:spcBef>
                <a:spcPts val="525"/>
              </a:spcBef>
              <a:buFont typeface="Arial" charset="0"/>
              <a:buNone/>
            </a:pPr>
            <a:r>
              <a:rPr lang="en-GB" sz="1400">
                <a:latin typeface="Arial" charset="0"/>
                <a:cs typeface="Arial Unicode MS" charset="0"/>
              </a:rPr>
              <a:t>Uterine packing is not acceptable management in a patient with abnormal uterine bleeding.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Rectangle 1"/>
          <p:cNvSpPr>
            <a:spLocks noChangeArrowheads="1" noTextEdit="1"/>
          </p:cNvSpPr>
          <p:nvPr>
            <p:ph type="sldImg"/>
          </p:nvPr>
        </p:nvSpPr>
        <p:spPr bwMode="auto">
          <a:xfrm>
            <a:off x="1146175" y="665163"/>
            <a:ext cx="4559300" cy="34194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7106" name="Text Box 2"/>
          <p:cNvSpPr txBox="1">
            <a:spLocks noChangeArrowheads="1"/>
          </p:cNvSpPr>
          <p:nvPr>
            <p:ph type="body" idx="1"/>
          </p:nvPr>
        </p:nvSpPr>
        <p:spPr bwMode="auto">
          <a:xfrm>
            <a:off x="990600" y="4254500"/>
            <a:ext cx="5029200" cy="45196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5000" rIns="9036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eaLnBrk="1" hangingPunct="1">
              <a:lnSpc>
                <a:spcPct val="93000"/>
              </a:lnSpc>
              <a:spcBef>
                <a:spcPts val="525"/>
              </a:spcBef>
              <a:buFont typeface="Arial" charset="0"/>
              <a:buNone/>
            </a:pPr>
            <a:r>
              <a:rPr lang="en-GB" sz="1400">
                <a:latin typeface="Arial" charset="0"/>
                <a:cs typeface="Arial Unicode MS" charset="0"/>
              </a:rPr>
              <a:t>To accomplish these learning objectives, we will begin with important background considerations: we will look at the proven safety record of medical abortion, define the terms </a:t>
            </a:r>
            <a:r>
              <a:rPr lang="en-GB" altLang="en-GB" sz="1400">
                <a:latin typeface="Arial" charset="0"/>
                <a:cs typeface="Arial Unicode MS" charset="0"/>
              </a:rPr>
              <a:t>“</a:t>
            </a:r>
            <a:r>
              <a:rPr lang="en-GB" sz="1400">
                <a:latin typeface="Arial" charset="0"/>
                <a:cs typeface="Arial Unicode MS" charset="0"/>
              </a:rPr>
              <a:t>side effects</a:t>
            </a:r>
            <a:r>
              <a:rPr lang="en-GB" altLang="en-GB" sz="1400">
                <a:latin typeface="Arial" charset="0"/>
                <a:cs typeface="Arial Unicode MS" charset="0"/>
              </a:rPr>
              <a:t>”</a:t>
            </a:r>
            <a:r>
              <a:rPr lang="en-GB" sz="1400">
                <a:latin typeface="Arial" charset="0"/>
                <a:cs typeface="Arial Unicode MS" charset="0"/>
              </a:rPr>
              <a:t> and </a:t>
            </a:r>
            <a:r>
              <a:rPr lang="en-GB" altLang="en-GB" sz="1400">
                <a:latin typeface="Arial" charset="0"/>
                <a:cs typeface="Arial Unicode MS" charset="0"/>
              </a:rPr>
              <a:t>“</a:t>
            </a:r>
            <a:r>
              <a:rPr lang="en-GB" sz="1400">
                <a:latin typeface="Arial" charset="0"/>
                <a:cs typeface="Arial Unicode MS" charset="0"/>
              </a:rPr>
              <a:t>complications</a:t>
            </a:r>
            <a:r>
              <a:rPr lang="en-GB" altLang="en-GB" sz="1400">
                <a:latin typeface="Arial" charset="0"/>
                <a:cs typeface="Arial Unicode MS" charset="0"/>
              </a:rPr>
              <a:t>”</a:t>
            </a:r>
            <a:r>
              <a:rPr lang="en-GB" sz="1400">
                <a:latin typeface="Arial" charset="0"/>
                <a:cs typeface="Arial Unicode MS" charset="0"/>
              </a:rPr>
              <a:t> as they pertain to medical abortion, and describe the essential aspects of counseling the medical abortion patient so that she is adequately prepared for the experience.</a:t>
            </a:r>
          </a:p>
          <a:p>
            <a:pPr eaLnBrk="1" hangingPunct="1">
              <a:spcBef>
                <a:spcPts val="525"/>
              </a:spcBef>
              <a:buFont typeface="Arial" charset="0"/>
              <a:buNone/>
            </a:pPr>
            <a:endParaRPr lang="en-GB" sz="1400">
              <a:latin typeface="Arial" charset="0"/>
              <a:cs typeface="Arial Unicode MS" charset="0"/>
            </a:endParaRPr>
          </a:p>
          <a:p>
            <a:pPr eaLnBrk="1" hangingPunct="1">
              <a:spcBef>
                <a:spcPts val="525"/>
              </a:spcBef>
              <a:buFont typeface="Arial" charset="0"/>
              <a:buNone/>
            </a:pPr>
            <a:r>
              <a:rPr lang="en-GB" sz="1400">
                <a:latin typeface="Arial" charset="0"/>
                <a:cs typeface="Arial Unicode MS" charset="0"/>
              </a:rPr>
              <a:t>We</a:t>
            </a:r>
            <a:r>
              <a:rPr lang="en-GB" altLang="en-GB" sz="1400">
                <a:latin typeface="Arial" charset="0"/>
                <a:cs typeface="Arial Unicode MS" charset="0"/>
              </a:rPr>
              <a:t>’</a:t>
            </a:r>
            <a:r>
              <a:rPr lang="en-GB" sz="1400">
                <a:latin typeface="Arial" charset="0"/>
                <a:cs typeface="Arial Unicode MS" charset="0"/>
              </a:rPr>
              <a:t>ll then...</a:t>
            </a:r>
          </a:p>
          <a:p>
            <a:pPr eaLnBrk="1" hangingPunct="1">
              <a:spcBef>
                <a:spcPts val="525"/>
              </a:spcBef>
              <a:buFont typeface="Arial" charset="0"/>
              <a:buNone/>
            </a:pPr>
            <a:endParaRPr lang="en-GB" sz="1400">
              <a:latin typeface="Arial" charset="0"/>
              <a:cs typeface="Arial Unicode MS" charset="0"/>
            </a:endParaRPr>
          </a:p>
          <a:p>
            <a:pPr eaLnBrk="1" hangingPunct="1">
              <a:spcBef>
                <a:spcPts val="525"/>
              </a:spcBef>
              <a:buFont typeface="Arial" charset="0"/>
              <a:buChar char="•"/>
            </a:pPr>
            <a:r>
              <a:rPr lang="en-GB" sz="1400">
                <a:latin typeface="Arial" charset="0"/>
                <a:cs typeface="Arial Unicode MS" charset="0"/>
              </a:rPr>
              <a:t> Describe the side effects that are generally accepted as routine</a:t>
            </a:r>
          </a:p>
          <a:p>
            <a:pPr eaLnBrk="1" hangingPunct="1">
              <a:spcBef>
                <a:spcPts val="525"/>
              </a:spcBef>
              <a:buFont typeface="Arial" charset="0"/>
              <a:buNone/>
            </a:pPr>
            <a:endParaRPr lang="en-GB" sz="1400">
              <a:latin typeface="Arial" charset="0"/>
              <a:cs typeface="Arial Unicode MS" charset="0"/>
            </a:endParaRPr>
          </a:p>
          <a:p>
            <a:pPr eaLnBrk="1" hangingPunct="1">
              <a:spcBef>
                <a:spcPts val="525"/>
              </a:spcBef>
              <a:buFont typeface="Arial" charset="0"/>
              <a:buChar char="•"/>
            </a:pPr>
            <a:r>
              <a:rPr lang="en-GB" sz="1400">
                <a:latin typeface="Arial" charset="0"/>
                <a:cs typeface="Arial Unicode MS" charset="0"/>
              </a:rPr>
              <a:t> Review management of complications</a:t>
            </a:r>
          </a:p>
          <a:p>
            <a:pPr eaLnBrk="1" hangingPunct="1">
              <a:spcBef>
                <a:spcPts val="525"/>
              </a:spcBef>
              <a:buFont typeface="Arial" charset="0"/>
              <a:buNone/>
            </a:pPr>
            <a:endParaRPr lang="en-GB" sz="1400">
              <a:latin typeface="Arial" charset="0"/>
              <a:cs typeface="Arial Unicode MS" charset="0"/>
            </a:endParaRPr>
          </a:p>
          <a:p>
            <a:pPr eaLnBrk="1" hangingPunct="1">
              <a:spcBef>
                <a:spcPts val="525"/>
              </a:spcBef>
              <a:buFont typeface="Arial" charset="0"/>
              <a:buChar char="•"/>
            </a:pPr>
            <a:r>
              <a:rPr lang="en-GB" sz="1400">
                <a:latin typeface="Arial" charset="0"/>
                <a:cs typeface="Arial Unicode MS" charset="0"/>
              </a:rPr>
              <a:t> Conclude with a few case studies to review the key principles of patient management in medical abortion</a:t>
            </a:r>
          </a:p>
          <a:p>
            <a:pPr eaLnBrk="1" hangingPunct="1">
              <a:spcBef>
                <a:spcPts val="525"/>
              </a:spcBef>
              <a:buFont typeface="Arial" charset="0"/>
              <a:buNone/>
            </a:pPr>
            <a:endParaRPr lang="en-GB" sz="1400">
              <a:latin typeface="Arial" charset="0"/>
              <a:cs typeface="Arial Unicode MS"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Rectangle 1"/>
          <p:cNvSpPr>
            <a:spLocks noChangeArrowheads="1" noTextEdit="1"/>
          </p:cNvSpPr>
          <p:nvPr>
            <p:ph type="sldImg"/>
          </p:nvPr>
        </p:nvSpPr>
        <p:spPr bwMode="auto">
          <a:xfrm>
            <a:off x="1697038" y="344488"/>
            <a:ext cx="3605212" cy="27035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7826" name="Text Box 2"/>
          <p:cNvSpPr txBox="1">
            <a:spLocks noChangeArrowheads="1"/>
          </p:cNvSpPr>
          <p:nvPr>
            <p:ph type="body" idx="1"/>
          </p:nvPr>
        </p:nvSpPr>
        <p:spPr bwMode="auto">
          <a:xfrm>
            <a:off x="414338" y="3054350"/>
            <a:ext cx="6443662" cy="58689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5000" rIns="9036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eaLnBrk="1" hangingPunct="1">
              <a:lnSpc>
                <a:spcPct val="93000"/>
              </a:lnSpc>
              <a:spcBef>
                <a:spcPts val="413"/>
              </a:spcBef>
              <a:buFont typeface="Arial" charset="0"/>
              <a:buNone/>
            </a:pPr>
            <a:r>
              <a:rPr lang="en-GB" sz="1100" b="1">
                <a:latin typeface="Arial" charset="0"/>
                <a:cs typeface="Arial Unicode MS" charset="0"/>
              </a:rPr>
              <a:t>[Read to the group:]</a:t>
            </a:r>
          </a:p>
          <a:p>
            <a:pPr eaLnBrk="1" hangingPunct="1">
              <a:spcBef>
                <a:spcPts val="413"/>
              </a:spcBef>
              <a:buFont typeface="Arial" charset="0"/>
              <a:buNone/>
            </a:pPr>
            <a:endParaRPr lang="en-GB" sz="1100">
              <a:latin typeface="Arial" charset="0"/>
              <a:cs typeface="Arial Unicode MS" charset="0"/>
            </a:endParaRPr>
          </a:p>
          <a:p>
            <a:pPr eaLnBrk="1" hangingPunct="1">
              <a:spcBef>
                <a:spcPts val="413"/>
              </a:spcBef>
              <a:buFont typeface="Arial" charset="0"/>
              <a:buNone/>
            </a:pPr>
            <a:r>
              <a:rPr lang="en-GB" sz="1100">
                <a:latin typeface="Arial" charset="0"/>
                <a:cs typeface="Arial Unicode MS" charset="0"/>
              </a:rPr>
              <a:t> A 34-year-old woman, G</a:t>
            </a:r>
            <a:r>
              <a:rPr lang="en-GB" sz="1100" baseline="-25000">
                <a:latin typeface="Arial" charset="0"/>
                <a:cs typeface="Arial Unicode MS" charset="0"/>
              </a:rPr>
              <a:t>4</a:t>
            </a:r>
            <a:r>
              <a:rPr lang="en-GB" sz="1100">
                <a:latin typeface="Arial" charset="0"/>
                <a:cs typeface="Arial Unicode MS" charset="0"/>
              </a:rPr>
              <a:t>P</a:t>
            </a:r>
            <a:r>
              <a:rPr lang="en-GB" sz="1100" baseline="-25000">
                <a:latin typeface="Arial" charset="0"/>
                <a:cs typeface="Arial Unicode MS" charset="0"/>
              </a:rPr>
              <a:t>3</a:t>
            </a:r>
            <a:r>
              <a:rPr lang="en-GB" sz="1100">
                <a:latin typeface="Arial" charset="0"/>
                <a:cs typeface="Arial Unicode MS" charset="0"/>
              </a:rPr>
              <a:t>, who is 6 weeks LMP, was provided a medical abortion with mifepristone and misoprostol. She does not experience any bleeding on the day she takes misoprostol. Two days later, she calls your office to report the onset of mild vaginal bleeding. She requests an evaluation because she is concerned that the pills, </a:t>
            </a:r>
            <a:r>
              <a:rPr lang="en-GB" altLang="en-GB" sz="1100">
                <a:latin typeface="Arial" charset="0"/>
                <a:cs typeface="Arial Unicode MS" charset="0"/>
              </a:rPr>
              <a:t>“</a:t>
            </a:r>
            <a:r>
              <a:rPr lang="en-GB" sz="1100">
                <a:latin typeface="Arial" charset="0"/>
                <a:cs typeface="Arial Unicode MS" charset="0"/>
              </a:rPr>
              <a:t>may not be working.</a:t>
            </a:r>
            <a:r>
              <a:rPr lang="en-GB" altLang="en-GB" sz="1100">
                <a:latin typeface="Arial" charset="0"/>
                <a:cs typeface="Arial Unicode MS" charset="0"/>
              </a:rPr>
              <a:t>”</a:t>
            </a:r>
            <a:r>
              <a:rPr lang="en-GB" sz="1100">
                <a:latin typeface="Arial" charset="0"/>
                <a:cs typeface="Arial Unicode MS" charset="0"/>
              </a:rPr>
              <a:t> When she comes to your office for an examination 2 days later (4 days after misoprostol), you perform an ultrasound examination. There has been no interval growth since the initial pretreatment ultrasound. No cardiac activity is visible on the current study. This clinical picture is consistent with which of the choices listed on the slide?</a:t>
            </a:r>
          </a:p>
          <a:p>
            <a:pPr eaLnBrk="1" hangingPunct="1">
              <a:spcBef>
                <a:spcPts val="413"/>
              </a:spcBef>
              <a:buFont typeface="Arial" charset="0"/>
              <a:buNone/>
            </a:pPr>
            <a:endParaRPr lang="en-GB" sz="1100">
              <a:latin typeface="Arial" charset="0"/>
              <a:cs typeface="Arial Unicode MS" charset="0"/>
            </a:endParaRPr>
          </a:p>
          <a:p>
            <a:pPr eaLnBrk="1" hangingPunct="1">
              <a:spcBef>
                <a:spcPts val="413"/>
              </a:spcBef>
              <a:buFont typeface="Arial" charset="0"/>
              <a:buNone/>
            </a:pPr>
            <a:r>
              <a:rPr lang="en-GB" sz="1100" b="1">
                <a:latin typeface="Arial" charset="0"/>
                <a:cs typeface="Arial Unicode MS" charset="0"/>
              </a:rPr>
              <a:t>[Answer:]</a:t>
            </a:r>
          </a:p>
          <a:p>
            <a:pPr eaLnBrk="1" hangingPunct="1">
              <a:spcBef>
                <a:spcPts val="413"/>
              </a:spcBef>
              <a:buFont typeface="Arial" charset="0"/>
              <a:buNone/>
            </a:pPr>
            <a:endParaRPr lang="en-GB" sz="1100">
              <a:latin typeface="Arial" charset="0"/>
              <a:cs typeface="Arial Unicode MS" charset="0"/>
            </a:endParaRPr>
          </a:p>
          <a:p>
            <a:pPr eaLnBrk="1" hangingPunct="1">
              <a:spcBef>
                <a:spcPts val="413"/>
              </a:spcBef>
              <a:buFont typeface="Arial" charset="0"/>
              <a:buNone/>
            </a:pPr>
            <a:r>
              <a:rPr lang="en-GB" sz="1100">
                <a:latin typeface="Arial" charset="0"/>
                <a:cs typeface="Arial Unicode MS" charset="0"/>
              </a:rPr>
              <a:t>The ultrasound demonstrates an intact gestational sac with a visible yolk sac. This is most consistent with a persistent gestational sac, but may also be an ongoing pregnancy (as the absence of detectable growth over 6 days could be a misinterpretation based on sonographer error). This patient may be managed expectantly with continued observation, misoprostol administration, or surgical aspiration. </a:t>
            </a:r>
          </a:p>
          <a:p>
            <a:pPr eaLnBrk="1" hangingPunct="1">
              <a:spcBef>
                <a:spcPts val="413"/>
              </a:spcBef>
              <a:buFont typeface="Arial" charset="0"/>
              <a:buNone/>
            </a:pPr>
            <a:endParaRPr lang="en-GB" sz="1100">
              <a:latin typeface="Arial" charset="0"/>
              <a:cs typeface="Arial Unicode MS" charset="0"/>
            </a:endParaRPr>
          </a:p>
          <a:p>
            <a:pPr eaLnBrk="1" hangingPunct="1">
              <a:spcBef>
                <a:spcPts val="413"/>
              </a:spcBef>
              <a:buFont typeface="Arial" charset="0"/>
              <a:buNone/>
            </a:pPr>
            <a:r>
              <a:rPr lang="en-GB" sz="1100">
                <a:latin typeface="Arial" charset="0"/>
                <a:cs typeface="Arial Unicode MS" charset="0"/>
              </a:rPr>
              <a:t>If this were a continuing pregnancy, the ultrasound would be expected to demonstrate sustained growth of  approximately 1 mm a day and cardiac activity would be visible, except in those instances when it is too early to detect this pulsatile motion within the embryo. A persistent sac at follow-up 14 days after mifepristone typically is considered an incomplete abortion; however, in this instance, only 6 days have passed since the patient took mifepristone. In light of her ultrasound results, her intermittent mild bleeding is likely to represent the initial symptoms of the abortion process. </a:t>
            </a:r>
          </a:p>
          <a:p>
            <a:pPr eaLnBrk="1" hangingPunct="1">
              <a:spcBef>
                <a:spcPts val="413"/>
              </a:spcBef>
              <a:buFont typeface="Arial" charset="0"/>
              <a:buNone/>
            </a:pPr>
            <a:endParaRPr lang="en-GB" sz="1100">
              <a:latin typeface="Arial" charset="0"/>
              <a:cs typeface="Arial Unicode MS" charset="0"/>
            </a:endParaRPr>
          </a:p>
          <a:p>
            <a:pPr eaLnBrk="1" hangingPunct="1">
              <a:spcBef>
                <a:spcPts val="413"/>
              </a:spcBef>
              <a:buFont typeface="Arial" charset="0"/>
              <a:buNone/>
            </a:pPr>
            <a:r>
              <a:rPr lang="en-GB" sz="1100">
                <a:latin typeface="Arial" charset="0"/>
                <a:cs typeface="Arial Unicode MS" charset="0"/>
              </a:rPr>
              <a:t>The most reasonable course of action would not include, for most patients, vacuum aspiration at this time. This patient should return for another follow-up visit approximately 2 weeks after initiation of treatment (i.e., 2 weeks after using the mifepristone); if she still has a persistent gestational sac at that time, then aspiration would be a reasonable option. However, a vacuum aspiration is not mandatory at this 2-week follow-up visit if the gestational sac is still present.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Rectangle 1"/>
          <p:cNvSpPr>
            <a:spLocks noChangeArrowheads="1" noTextEdit="1"/>
          </p:cNvSpPr>
          <p:nvPr>
            <p:ph type="sldImg"/>
          </p:nvPr>
        </p:nvSpPr>
        <p:spPr bwMode="auto">
          <a:xfrm>
            <a:off x="1300163" y="520700"/>
            <a:ext cx="4164012" cy="31242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8850" name="Text Box 2"/>
          <p:cNvSpPr txBox="1">
            <a:spLocks noChangeArrowheads="1"/>
          </p:cNvSpPr>
          <p:nvPr>
            <p:ph type="body" idx="1"/>
          </p:nvPr>
        </p:nvSpPr>
        <p:spPr bwMode="auto">
          <a:xfrm>
            <a:off x="414338" y="3656013"/>
            <a:ext cx="6180137" cy="526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5000" rIns="9036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eaLnBrk="1" hangingPunct="1">
              <a:lnSpc>
                <a:spcPct val="93000"/>
              </a:lnSpc>
              <a:spcBef>
                <a:spcPts val="525"/>
              </a:spcBef>
              <a:buFont typeface="Arial" charset="0"/>
              <a:buNone/>
            </a:pPr>
            <a:r>
              <a:rPr lang="en-GB" sz="1400" b="1">
                <a:latin typeface="Arial" charset="0"/>
                <a:cs typeface="Arial Unicode MS" charset="0"/>
              </a:rPr>
              <a:t>[Read to the group:]</a:t>
            </a:r>
            <a:r>
              <a:rPr lang="en-GB" sz="1400">
                <a:latin typeface="Arial" charset="0"/>
                <a:cs typeface="Arial Unicode MS" charset="0"/>
              </a:rPr>
              <a:t> </a:t>
            </a:r>
          </a:p>
          <a:p>
            <a:pPr eaLnBrk="1" hangingPunct="1">
              <a:spcBef>
                <a:spcPts val="525"/>
              </a:spcBef>
              <a:buFont typeface="Arial" charset="0"/>
              <a:buNone/>
            </a:pPr>
            <a:endParaRPr lang="en-GB" sz="1400">
              <a:latin typeface="Arial" charset="0"/>
              <a:cs typeface="Arial Unicode MS" charset="0"/>
            </a:endParaRPr>
          </a:p>
          <a:p>
            <a:pPr eaLnBrk="1" hangingPunct="1">
              <a:spcBef>
                <a:spcPts val="525"/>
              </a:spcBef>
              <a:buFont typeface="Arial" charset="0"/>
              <a:buNone/>
            </a:pPr>
            <a:r>
              <a:rPr lang="en-GB" sz="1400">
                <a:latin typeface="Arial" charset="0"/>
                <a:cs typeface="Arial Unicode MS" charset="0"/>
              </a:rPr>
              <a:t>A 25-year-old G</a:t>
            </a:r>
            <a:r>
              <a:rPr lang="en-GB" sz="1400" baseline="-25000">
                <a:latin typeface="Arial" charset="0"/>
                <a:cs typeface="Arial Unicode MS" charset="0"/>
              </a:rPr>
              <a:t>1</a:t>
            </a:r>
            <a:r>
              <a:rPr lang="en-GB" sz="1400">
                <a:latin typeface="Arial" charset="0"/>
                <a:cs typeface="Arial Unicode MS" charset="0"/>
              </a:rPr>
              <a:t>P</a:t>
            </a:r>
            <a:r>
              <a:rPr lang="en-GB" sz="1400" baseline="-25000">
                <a:latin typeface="Arial" charset="0"/>
                <a:cs typeface="Arial Unicode MS" charset="0"/>
              </a:rPr>
              <a:t>0</a:t>
            </a:r>
            <a:r>
              <a:rPr lang="en-GB" sz="1400">
                <a:latin typeface="Arial" charset="0"/>
                <a:cs typeface="Arial Unicode MS" charset="0"/>
              </a:rPr>
              <a:t> at 42 days</a:t>
            </a:r>
            <a:r>
              <a:rPr lang="en-GB" altLang="en-GB" sz="1400">
                <a:latin typeface="Arial" charset="0"/>
                <a:cs typeface="Arial Unicode MS" charset="0"/>
              </a:rPr>
              <a:t>’</a:t>
            </a:r>
            <a:r>
              <a:rPr lang="en-GB" sz="1400">
                <a:latin typeface="Arial" charset="0"/>
                <a:cs typeface="Arial Unicode MS" charset="0"/>
              </a:rPr>
              <a:t> gestation (confirmed by transvaginal ultrasound) received mifepristone 200 mg orally and two days later inserted 800 µg</a:t>
            </a:r>
            <a:r>
              <a:rPr lang="en-GB" sz="1400">
                <a:solidFill>
                  <a:srgbClr val="003399"/>
                </a:solidFill>
                <a:latin typeface="Arial" charset="0"/>
                <a:cs typeface="Arial Unicode MS" charset="0"/>
              </a:rPr>
              <a:t> </a:t>
            </a:r>
            <a:r>
              <a:rPr lang="en-GB" sz="1400">
                <a:latin typeface="Arial" charset="0"/>
                <a:cs typeface="Arial Unicode MS" charset="0"/>
              </a:rPr>
              <a:t>misprostol vaginally. At her follow-up visit on day 14, she noted that she had no bleeding after home misoprostol administration (800 µg vaginally) on day 3. An ultrasound was performed.</a:t>
            </a:r>
          </a:p>
          <a:p>
            <a:pPr eaLnBrk="1" hangingPunct="1">
              <a:spcBef>
                <a:spcPts val="525"/>
              </a:spcBef>
              <a:buFont typeface="Arial" charset="0"/>
              <a:buNone/>
            </a:pPr>
            <a:endParaRPr lang="en-GB" sz="1400">
              <a:latin typeface="Arial" charset="0"/>
              <a:cs typeface="Arial Unicode MS" charset="0"/>
            </a:endParaRPr>
          </a:p>
          <a:p>
            <a:pPr eaLnBrk="1" hangingPunct="1">
              <a:spcBef>
                <a:spcPts val="525"/>
              </a:spcBef>
              <a:buFont typeface="Arial" charset="0"/>
              <a:buNone/>
            </a:pPr>
            <a:r>
              <a:rPr lang="en-GB" sz="1400" b="1">
                <a:latin typeface="Arial" charset="0"/>
                <a:cs typeface="Arial Unicode MS" charset="0"/>
              </a:rPr>
              <a:t>[Answer:]</a:t>
            </a:r>
          </a:p>
          <a:p>
            <a:pPr eaLnBrk="1" hangingPunct="1">
              <a:spcBef>
                <a:spcPts val="525"/>
              </a:spcBef>
              <a:buFont typeface="Arial" charset="0"/>
              <a:buNone/>
            </a:pPr>
            <a:endParaRPr lang="en-GB" sz="1400">
              <a:latin typeface="Arial" charset="0"/>
              <a:cs typeface="Arial Unicode MS" charset="0"/>
            </a:endParaRPr>
          </a:p>
          <a:p>
            <a:pPr eaLnBrk="1" hangingPunct="1">
              <a:spcBef>
                <a:spcPts val="525"/>
              </a:spcBef>
              <a:buFont typeface="Arial" charset="0"/>
              <a:buNone/>
            </a:pPr>
            <a:r>
              <a:rPr lang="en-GB" sz="1400">
                <a:latin typeface="Arial" charset="0"/>
                <a:cs typeface="Arial Unicode MS" charset="0"/>
              </a:rPr>
              <a:t>This is a continuing intrauterine pregnancy. An embryonic pole is visible and, by crown-rump length measurement, is more advanced than the 42-day-old pregnancy seen at this patient</a:t>
            </a:r>
            <a:r>
              <a:rPr lang="en-GB" altLang="en-GB" sz="1400">
                <a:latin typeface="Arial" charset="0"/>
                <a:cs typeface="Arial Unicode MS" charset="0"/>
              </a:rPr>
              <a:t>’</a:t>
            </a:r>
            <a:r>
              <a:rPr lang="en-GB" sz="1400">
                <a:latin typeface="Arial" charset="0"/>
                <a:cs typeface="Arial Unicode MS" charset="0"/>
              </a:rPr>
              <a:t>s initial visit. The patient also did not experience any bleeding after misoprostol, which also suggests an abortion failure. </a:t>
            </a:r>
          </a:p>
          <a:p>
            <a:pPr eaLnBrk="1" hangingPunct="1">
              <a:spcBef>
                <a:spcPts val="525"/>
              </a:spcBef>
              <a:buFont typeface="Arial" charset="0"/>
              <a:buNone/>
            </a:pPr>
            <a:endParaRPr lang="en-GB" sz="1400">
              <a:latin typeface="Arial" charset="0"/>
              <a:cs typeface="Arial Unicode MS" charset="0"/>
            </a:endParaRPr>
          </a:p>
          <a:p>
            <a:pPr eaLnBrk="1" hangingPunct="1">
              <a:spcBef>
                <a:spcPts val="525"/>
              </a:spcBef>
              <a:buFont typeface="Arial" charset="0"/>
              <a:buNone/>
            </a:pPr>
            <a:r>
              <a:rPr lang="en-GB" sz="1400">
                <a:latin typeface="Arial" charset="0"/>
                <a:cs typeface="Arial Unicode MS" charset="0"/>
              </a:rPr>
              <a:t>Unlike incomplete abortion, this should be managed with vacuum aspiration. Observation is inappropriate, as this is an ongoing pregnancy.  </a:t>
            </a:r>
          </a:p>
          <a:p>
            <a:pPr eaLnBrk="1" hangingPunct="1">
              <a:spcBef>
                <a:spcPts val="525"/>
              </a:spcBef>
              <a:buFont typeface="Arial" charset="0"/>
              <a:buNone/>
            </a:pPr>
            <a:endParaRPr lang="en-GB" sz="1400">
              <a:latin typeface="Arial" charset="0"/>
              <a:cs typeface="Arial Unicode MS" charset="0"/>
            </a:endParaRPr>
          </a:p>
          <a:p>
            <a:pPr eaLnBrk="1" hangingPunct="1">
              <a:spcBef>
                <a:spcPts val="525"/>
              </a:spcBef>
              <a:buFont typeface="Arial" charset="0"/>
              <a:buNone/>
            </a:pPr>
            <a:r>
              <a:rPr lang="en-GB" sz="1400">
                <a:latin typeface="Arial" charset="0"/>
                <a:cs typeface="Arial Unicode MS" charset="0"/>
              </a:rPr>
              <a:t>Methergine is not an abortifacient, and therefore would not be effective in this situation.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3" name="Rectangle 1"/>
          <p:cNvSpPr>
            <a:spLocks noChangeArrowheads="1" noTextEdit="1"/>
          </p:cNvSpPr>
          <p:nvPr>
            <p:ph type="sldImg"/>
          </p:nvPr>
        </p:nvSpPr>
        <p:spPr bwMode="auto">
          <a:xfrm>
            <a:off x="1624013" y="533400"/>
            <a:ext cx="3511550" cy="26336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9874" name="Text Box 2"/>
          <p:cNvSpPr txBox="1">
            <a:spLocks noChangeArrowheads="1"/>
          </p:cNvSpPr>
          <p:nvPr>
            <p:ph type="body" idx="1"/>
          </p:nvPr>
        </p:nvSpPr>
        <p:spPr bwMode="auto">
          <a:xfrm>
            <a:off x="304800" y="3322638"/>
            <a:ext cx="6330950" cy="57943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5000" rIns="9036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eaLnBrk="1" hangingPunct="1">
              <a:lnSpc>
                <a:spcPct val="93000"/>
              </a:lnSpc>
              <a:spcBef>
                <a:spcPts val="450"/>
              </a:spcBef>
              <a:buFont typeface="Arial" charset="0"/>
              <a:buNone/>
            </a:pPr>
            <a:r>
              <a:rPr lang="en-GB" b="1">
                <a:latin typeface="Arial" charset="0"/>
                <a:cs typeface="Arial Unicode MS" charset="0"/>
              </a:rPr>
              <a:t>[Read to the group:]</a:t>
            </a:r>
          </a:p>
          <a:p>
            <a:pPr eaLnBrk="1" hangingPunct="1">
              <a:lnSpc>
                <a:spcPct val="90000"/>
              </a:lnSpc>
              <a:spcBef>
                <a:spcPts val="450"/>
              </a:spcBef>
              <a:buFont typeface="Arial" charset="0"/>
              <a:buNone/>
            </a:pPr>
            <a:endParaRPr lang="en-GB">
              <a:latin typeface="Arial" charset="0"/>
              <a:cs typeface="Arial Unicode MS" charset="0"/>
            </a:endParaRPr>
          </a:p>
          <a:p>
            <a:pPr eaLnBrk="1" hangingPunct="1">
              <a:lnSpc>
                <a:spcPct val="90000"/>
              </a:lnSpc>
              <a:spcBef>
                <a:spcPts val="450"/>
              </a:spcBef>
              <a:buFont typeface="Arial" charset="0"/>
              <a:buNone/>
            </a:pPr>
            <a:r>
              <a:rPr lang="en-GB">
                <a:latin typeface="Arial" charset="0"/>
                <a:cs typeface="Arial Unicode MS" charset="0"/>
              </a:rPr>
              <a:t> A 28-year-old G</a:t>
            </a:r>
            <a:r>
              <a:rPr lang="en-GB" baseline="-25000">
                <a:latin typeface="Arial" charset="0"/>
                <a:cs typeface="Arial Unicode MS" charset="0"/>
              </a:rPr>
              <a:t>3</a:t>
            </a:r>
            <a:r>
              <a:rPr lang="en-GB">
                <a:latin typeface="Arial" charset="0"/>
                <a:cs typeface="Arial Unicode MS" charset="0"/>
              </a:rPr>
              <a:t>P</a:t>
            </a:r>
            <a:r>
              <a:rPr lang="en-GB" baseline="-25000">
                <a:latin typeface="Arial" charset="0"/>
                <a:cs typeface="Arial Unicode MS" charset="0"/>
              </a:rPr>
              <a:t>0</a:t>
            </a:r>
            <a:r>
              <a:rPr lang="en-GB">
                <a:latin typeface="Arial" charset="0"/>
                <a:cs typeface="Arial Unicode MS" charset="0"/>
              </a:rPr>
              <a:t> woman presents at 34 days</a:t>
            </a:r>
            <a:r>
              <a:rPr lang="en-GB" altLang="en-GB">
                <a:latin typeface="Arial" charset="0"/>
                <a:cs typeface="Arial Unicode MS" charset="0"/>
              </a:rPr>
              <a:t>’</a:t>
            </a:r>
            <a:r>
              <a:rPr lang="en-GB">
                <a:latin typeface="Arial" charset="0"/>
                <a:cs typeface="Arial Unicode MS" charset="0"/>
              </a:rPr>
              <a:t> gestation with a positive pregnancy test from her family doctor</a:t>
            </a:r>
            <a:r>
              <a:rPr lang="en-GB" altLang="en-GB">
                <a:latin typeface="Arial" charset="0"/>
                <a:cs typeface="Arial Unicode MS" charset="0"/>
              </a:rPr>
              <a:t>’</a:t>
            </a:r>
            <a:r>
              <a:rPr lang="en-GB">
                <a:latin typeface="Arial" charset="0"/>
                <a:cs typeface="Arial Unicode MS" charset="0"/>
              </a:rPr>
              <a:t>s office. She is clinically asymptomatic and is interested in medical abortion. After appropriate counseling, a transvaginal ultrasound is performed as follows.</a:t>
            </a:r>
          </a:p>
          <a:p>
            <a:pPr eaLnBrk="1" hangingPunct="1">
              <a:lnSpc>
                <a:spcPct val="90000"/>
              </a:lnSpc>
              <a:spcBef>
                <a:spcPts val="413"/>
              </a:spcBef>
              <a:buFont typeface="Arial" charset="0"/>
              <a:buNone/>
            </a:pPr>
            <a:endParaRPr lang="en-GB" sz="1100">
              <a:latin typeface="Arial" charset="0"/>
              <a:cs typeface="Arial Unicode MS" charset="0"/>
            </a:endParaRPr>
          </a:p>
          <a:p>
            <a:pPr eaLnBrk="1" hangingPunct="1">
              <a:lnSpc>
                <a:spcPct val="90000"/>
              </a:lnSpc>
              <a:spcBef>
                <a:spcPts val="450"/>
              </a:spcBef>
              <a:buFont typeface="Arial" charset="0"/>
              <a:buNone/>
            </a:pPr>
            <a:r>
              <a:rPr lang="en-GB" b="1">
                <a:latin typeface="Arial" charset="0"/>
                <a:cs typeface="Arial Unicode MS" charset="0"/>
              </a:rPr>
              <a:t>[Answer:]</a:t>
            </a:r>
          </a:p>
          <a:p>
            <a:pPr eaLnBrk="1" hangingPunct="1">
              <a:lnSpc>
                <a:spcPct val="90000"/>
              </a:lnSpc>
              <a:spcBef>
                <a:spcPts val="413"/>
              </a:spcBef>
              <a:buFont typeface="Arial" charset="0"/>
              <a:buNone/>
            </a:pPr>
            <a:endParaRPr lang="en-GB" sz="1100">
              <a:latin typeface="Arial" charset="0"/>
              <a:cs typeface="Arial Unicode MS" charset="0"/>
            </a:endParaRPr>
          </a:p>
          <a:p>
            <a:pPr eaLnBrk="1" hangingPunct="1">
              <a:lnSpc>
                <a:spcPct val="90000"/>
              </a:lnSpc>
              <a:spcBef>
                <a:spcPts val="450"/>
              </a:spcBef>
              <a:buFont typeface="Arial" charset="0"/>
              <a:buNone/>
            </a:pPr>
            <a:r>
              <a:rPr lang="en-GB">
                <a:latin typeface="Arial" charset="0"/>
                <a:cs typeface="Arial Unicode MS" charset="0"/>
              </a:rPr>
              <a:t>Given the positive pregnancy test and no obvious intrauterine pregnancy, the diagnosis of ectopic pregnancy must be considered. A very early pregnancy (less than 34 days</a:t>
            </a:r>
            <a:r>
              <a:rPr lang="en-GB" altLang="en-GB">
                <a:latin typeface="Arial" charset="0"/>
                <a:cs typeface="Arial Unicode MS" charset="0"/>
              </a:rPr>
              <a:t>’</a:t>
            </a:r>
            <a:r>
              <a:rPr lang="en-GB">
                <a:latin typeface="Arial" charset="0"/>
                <a:cs typeface="Arial Unicode MS" charset="0"/>
              </a:rPr>
              <a:t> gestation) is also a possibility, but the presence of free fluid in the cul de sac further raises the suspicion of an ectopic pregnancy. In this situation, management with serial </a:t>
            </a:r>
            <a:r>
              <a:rPr lang="en-GB">
                <a:latin typeface="Symbol" charset="0"/>
                <a:cs typeface="Arial Unicode MS" charset="0"/>
              </a:rPr>
              <a:t></a:t>
            </a:r>
            <a:r>
              <a:rPr lang="en-GB">
                <a:latin typeface="Arial" charset="0"/>
                <a:cs typeface="Arial Unicode MS" charset="0"/>
              </a:rPr>
              <a:t>-hCG levels is appropriate. Sonographic evaluation of the adnexa should also be obtained.</a:t>
            </a:r>
          </a:p>
          <a:p>
            <a:pPr eaLnBrk="1" hangingPunct="1">
              <a:lnSpc>
                <a:spcPct val="90000"/>
              </a:lnSpc>
              <a:spcBef>
                <a:spcPts val="413"/>
              </a:spcBef>
              <a:buFont typeface="Arial" charset="0"/>
              <a:buNone/>
            </a:pPr>
            <a:endParaRPr lang="en-GB" sz="1100">
              <a:latin typeface="Arial" charset="0"/>
              <a:cs typeface="Arial Unicode MS" charset="0"/>
            </a:endParaRPr>
          </a:p>
          <a:p>
            <a:pPr eaLnBrk="1" hangingPunct="1">
              <a:lnSpc>
                <a:spcPct val="90000"/>
              </a:lnSpc>
              <a:spcBef>
                <a:spcPts val="450"/>
              </a:spcBef>
              <a:buFont typeface="Arial" charset="0"/>
              <a:buNone/>
            </a:pPr>
            <a:r>
              <a:rPr lang="en-GB">
                <a:latin typeface="Arial" charset="0"/>
                <a:cs typeface="Arial Unicode MS" charset="0"/>
              </a:rPr>
              <a:t>Unlike methotrexate, misoprostol and mifepristone have no effect on ectopic pregnancy. </a:t>
            </a:r>
          </a:p>
          <a:p>
            <a:pPr eaLnBrk="1" hangingPunct="1">
              <a:lnSpc>
                <a:spcPct val="90000"/>
              </a:lnSpc>
              <a:spcBef>
                <a:spcPts val="413"/>
              </a:spcBef>
              <a:buFont typeface="Arial" charset="0"/>
              <a:buNone/>
            </a:pPr>
            <a:endParaRPr lang="en-GB" sz="1100">
              <a:latin typeface="Arial" charset="0"/>
              <a:cs typeface="Arial Unicode MS" charset="0"/>
            </a:endParaRPr>
          </a:p>
          <a:p>
            <a:pPr eaLnBrk="1" hangingPunct="1">
              <a:lnSpc>
                <a:spcPct val="90000"/>
              </a:lnSpc>
              <a:spcBef>
                <a:spcPts val="450"/>
              </a:spcBef>
              <a:buFont typeface="Arial" charset="0"/>
              <a:buNone/>
            </a:pPr>
            <a:r>
              <a:rPr lang="en-GB">
                <a:latin typeface="Arial" charset="0"/>
                <a:cs typeface="Arial Unicode MS" charset="0"/>
              </a:rPr>
              <a:t>In this setting, such a patient could be followed with serial hCG levels until an intrauterine pregnancy is confirmed. At that point, the provider could proceed with medical abortion. Another reasonable option would be to proceed with the medical abortion regimen using methotrexate and follow the </a:t>
            </a:r>
            <a:r>
              <a:rPr lang="en-GB">
                <a:latin typeface="Symbol" charset="0"/>
                <a:cs typeface="Arial Unicode MS" charset="0"/>
              </a:rPr>
              <a:t></a:t>
            </a:r>
            <a:r>
              <a:rPr lang="en-GB">
                <a:latin typeface="Arial" charset="0"/>
                <a:cs typeface="Arial Unicode MS" charset="0"/>
              </a:rPr>
              <a:t>-hCG levels as if she has an ectopic pregnancy. Mifepristone, if used at this time, will not treat a potential extrauterine pregnancy. </a:t>
            </a:r>
          </a:p>
          <a:p>
            <a:pPr eaLnBrk="1" hangingPunct="1">
              <a:lnSpc>
                <a:spcPct val="90000"/>
              </a:lnSpc>
              <a:spcBef>
                <a:spcPts val="413"/>
              </a:spcBef>
              <a:buFont typeface="Arial" charset="0"/>
              <a:buNone/>
            </a:pPr>
            <a:endParaRPr lang="en-GB" sz="1100">
              <a:latin typeface="Arial" charset="0"/>
              <a:cs typeface="Arial Unicode MS" charset="0"/>
            </a:endParaRPr>
          </a:p>
          <a:p>
            <a:pPr eaLnBrk="1" hangingPunct="1">
              <a:lnSpc>
                <a:spcPct val="90000"/>
              </a:lnSpc>
              <a:spcBef>
                <a:spcPts val="450"/>
              </a:spcBef>
              <a:buFont typeface="Arial" charset="0"/>
              <a:buNone/>
            </a:pPr>
            <a:r>
              <a:rPr lang="en-GB">
                <a:latin typeface="Arial" charset="0"/>
                <a:cs typeface="Arial Unicode MS" charset="0"/>
              </a:rPr>
              <a:t>Laparotomy is not indicated at this point in a stable patient since the diagnosis of ectopic pregnancy has not been established.</a:t>
            </a:r>
          </a:p>
          <a:p>
            <a:pPr eaLnBrk="1" hangingPunct="1">
              <a:lnSpc>
                <a:spcPct val="90000"/>
              </a:lnSpc>
              <a:spcBef>
                <a:spcPts val="413"/>
              </a:spcBef>
              <a:buFont typeface="Arial" charset="0"/>
              <a:buNone/>
            </a:pPr>
            <a:endParaRPr lang="en-GB" sz="1100">
              <a:latin typeface="Arial" charset="0"/>
              <a:cs typeface="Arial Unicode MS" charset="0"/>
            </a:endParaRPr>
          </a:p>
          <a:p>
            <a:pPr eaLnBrk="1" hangingPunct="1">
              <a:lnSpc>
                <a:spcPct val="90000"/>
              </a:lnSpc>
              <a:spcBef>
                <a:spcPts val="450"/>
              </a:spcBef>
              <a:buFont typeface="Arial" charset="0"/>
              <a:buNone/>
            </a:pPr>
            <a:r>
              <a:rPr lang="en-GB">
                <a:latin typeface="Arial" charset="0"/>
                <a:cs typeface="Arial Unicode MS" charset="0"/>
              </a:rPr>
              <a:t>The diagnosis of a complete spontaneous abortion is not consistent with the patient</a:t>
            </a:r>
            <a:r>
              <a:rPr lang="en-GB" altLang="en-GB">
                <a:latin typeface="Arial" charset="0"/>
                <a:cs typeface="Arial Unicode MS" charset="0"/>
              </a:rPr>
              <a:t>’</a:t>
            </a:r>
            <a:r>
              <a:rPr lang="en-GB">
                <a:latin typeface="Arial" charset="0"/>
                <a:cs typeface="Arial Unicode MS" charset="0"/>
              </a:rPr>
              <a:t>s lack of bleeding. While spontaneous abortion remains a diagnostic consideration, ectopic pregnancy should be considered until proven otherwise.</a:t>
            </a:r>
          </a:p>
          <a:p>
            <a:pPr eaLnBrk="1" hangingPunct="1">
              <a:lnSpc>
                <a:spcPct val="90000"/>
              </a:lnSpc>
              <a:spcBef>
                <a:spcPts val="450"/>
              </a:spcBef>
              <a:buFont typeface="Arial" charset="0"/>
              <a:buNone/>
            </a:pPr>
            <a:endParaRPr lang="en-GB">
              <a:latin typeface="Arial" charset="0"/>
              <a:cs typeface="Arial Unicode MS"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Rectangle 1"/>
          <p:cNvSpPr>
            <a:spLocks noChangeArrowheads="1" noTextEdit="1"/>
          </p:cNvSpPr>
          <p:nvPr>
            <p:ph type="sldImg"/>
          </p:nvPr>
        </p:nvSpPr>
        <p:spPr bwMode="auto">
          <a:xfrm>
            <a:off x="1300163" y="520700"/>
            <a:ext cx="4164012" cy="31242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80898" name="Text Box 2"/>
          <p:cNvSpPr txBox="1">
            <a:spLocks noChangeArrowheads="1"/>
          </p:cNvSpPr>
          <p:nvPr>
            <p:ph type="body" idx="1"/>
          </p:nvPr>
        </p:nvSpPr>
        <p:spPr bwMode="auto">
          <a:xfrm>
            <a:off x="457200" y="3873500"/>
            <a:ext cx="5867400" cy="4724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5000" rIns="9036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eaLnBrk="1" hangingPunct="1">
              <a:lnSpc>
                <a:spcPct val="93000"/>
              </a:lnSpc>
              <a:spcBef>
                <a:spcPts val="413"/>
              </a:spcBef>
              <a:buFont typeface="Arial" charset="0"/>
              <a:buNone/>
            </a:pPr>
            <a:r>
              <a:rPr lang="en-GB" sz="1100" b="1">
                <a:latin typeface="Arial" charset="0"/>
                <a:cs typeface="Arial Unicode MS" charset="0"/>
              </a:rPr>
              <a:t>[Read to the group:]</a:t>
            </a:r>
          </a:p>
          <a:p>
            <a:pPr eaLnBrk="1" hangingPunct="1">
              <a:spcBef>
                <a:spcPts val="413"/>
              </a:spcBef>
              <a:buFont typeface="Arial" charset="0"/>
              <a:buNone/>
            </a:pPr>
            <a:endParaRPr lang="en-GB" sz="1100">
              <a:latin typeface="Arial" charset="0"/>
              <a:cs typeface="Arial Unicode MS" charset="0"/>
            </a:endParaRPr>
          </a:p>
          <a:p>
            <a:pPr eaLnBrk="1" hangingPunct="1">
              <a:spcBef>
                <a:spcPts val="413"/>
              </a:spcBef>
              <a:buFont typeface="Arial" charset="0"/>
              <a:buNone/>
            </a:pPr>
            <a:r>
              <a:rPr lang="en-GB" sz="1100">
                <a:latin typeface="Arial" charset="0"/>
                <a:cs typeface="Arial Unicode MS" charset="0"/>
              </a:rPr>
              <a:t>Twelve days after a mifepristone/misoprostol abortion, a patient presents with the complaint of continuous bleeding ever since she took misoprostol.  She is not reporting pain, is afebrile, with stable vital signs and a hematocrit of 31%.  An ultrasound demonstrates a widened endometrial stripe at 2 cm with a heterogenous appearance. Treatment options include all of the following except...</a:t>
            </a:r>
          </a:p>
          <a:p>
            <a:pPr eaLnBrk="1" hangingPunct="1">
              <a:spcBef>
                <a:spcPts val="413"/>
              </a:spcBef>
              <a:buFont typeface="Arial" charset="0"/>
              <a:buNone/>
            </a:pPr>
            <a:endParaRPr lang="en-GB" sz="1100" b="1">
              <a:latin typeface="Arial" charset="0"/>
              <a:cs typeface="Arial Unicode MS" charset="0"/>
            </a:endParaRPr>
          </a:p>
          <a:p>
            <a:pPr eaLnBrk="1" hangingPunct="1">
              <a:spcBef>
                <a:spcPts val="413"/>
              </a:spcBef>
              <a:buFont typeface="Arial" charset="0"/>
              <a:buNone/>
            </a:pPr>
            <a:r>
              <a:rPr lang="en-GB" sz="1100" b="1">
                <a:latin typeface="Arial" charset="0"/>
                <a:cs typeface="Arial Unicode MS" charset="0"/>
              </a:rPr>
              <a:t>[Answer:]</a:t>
            </a:r>
          </a:p>
          <a:p>
            <a:pPr eaLnBrk="1" hangingPunct="1">
              <a:spcBef>
                <a:spcPts val="413"/>
              </a:spcBef>
              <a:buFont typeface="Arial" charset="0"/>
              <a:buNone/>
            </a:pPr>
            <a:endParaRPr lang="en-GB" sz="1100">
              <a:latin typeface="Arial" charset="0"/>
              <a:cs typeface="Arial Unicode MS" charset="0"/>
            </a:endParaRPr>
          </a:p>
          <a:p>
            <a:pPr eaLnBrk="1" hangingPunct="1">
              <a:spcBef>
                <a:spcPts val="413"/>
              </a:spcBef>
              <a:buFont typeface="Arial" charset="0"/>
              <a:buNone/>
            </a:pPr>
            <a:r>
              <a:rPr lang="en-GB" sz="1100">
                <a:latin typeface="Arial" charset="0"/>
                <a:cs typeface="Arial Unicode MS" charset="0"/>
              </a:rPr>
              <a:t>This scenario suggests some form of persistent uterine contents. The ultrasound findings are consistent with either blood clots or retained products of conception. Importantly, though, there is nothing abnormal about this patient</a:t>
            </a:r>
            <a:r>
              <a:rPr lang="en-GB" altLang="en-GB" sz="1100">
                <a:latin typeface="Arial" charset="0"/>
                <a:cs typeface="Arial Unicode MS" charset="0"/>
              </a:rPr>
              <a:t>’</a:t>
            </a:r>
            <a:r>
              <a:rPr lang="en-GB" sz="1100">
                <a:latin typeface="Arial" charset="0"/>
                <a:cs typeface="Arial Unicode MS" charset="0"/>
              </a:rPr>
              <a:t>s course.  Most commonly, bleeding persists for approximately 2 weeks.  As the patient is symptomatic but stable and there is no evidence of infection or hypovolemia, no treatment is necessary. </a:t>
            </a:r>
          </a:p>
          <a:p>
            <a:pPr eaLnBrk="1" hangingPunct="1">
              <a:spcBef>
                <a:spcPts val="413"/>
              </a:spcBef>
              <a:buFont typeface="Arial" charset="0"/>
              <a:buNone/>
            </a:pPr>
            <a:endParaRPr lang="en-GB" sz="1100">
              <a:latin typeface="Arial" charset="0"/>
              <a:cs typeface="Arial Unicode MS" charset="0"/>
            </a:endParaRPr>
          </a:p>
          <a:p>
            <a:pPr eaLnBrk="1" hangingPunct="1">
              <a:spcBef>
                <a:spcPts val="413"/>
              </a:spcBef>
              <a:buFont typeface="Arial" charset="0"/>
              <a:buNone/>
            </a:pPr>
            <a:r>
              <a:rPr lang="en-GB" sz="1100">
                <a:latin typeface="Arial" charset="0"/>
                <a:cs typeface="Arial Unicode MS" charset="0"/>
              </a:rPr>
              <a:t>A trial of methergine would be reasonable, although this treatment has not been proven effective in clinical studies and is not truly necessary in this situation. Vacuum aspiration is also a consideration, depending on the provider</a:t>
            </a:r>
            <a:r>
              <a:rPr lang="en-GB" altLang="en-GB" sz="1100">
                <a:latin typeface="Arial" charset="0"/>
                <a:cs typeface="Arial Unicode MS" charset="0"/>
              </a:rPr>
              <a:t>’</a:t>
            </a:r>
            <a:r>
              <a:rPr lang="en-GB" sz="1100">
                <a:latin typeface="Arial" charset="0"/>
                <a:cs typeface="Arial Unicode MS" charset="0"/>
              </a:rPr>
              <a:t>s judgment and experience and the patient</a:t>
            </a:r>
            <a:r>
              <a:rPr lang="en-GB" altLang="en-GB" sz="1100">
                <a:latin typeface="Arial" charset="0"/>
                <a:cs typeface="Arial Unicode MS" charset="0"/>
              </a:rPr>
              <a:t>’</a:t>
            </a:r>
            <a:r>
              <a:rPr lang="en-GB" sz="1100">
                <a:latin typeface="Arial" charset="0"/>
                <a:cs typeface="Arial Unicode MS" charset="0"/>
              </a:rPr>
              <a:t>s preference.  Repeating mifepristone, however, is neither indicated nor useful.</a:t>
            </a:r>
          </a:p>
          <a:p>
            <a:pPr eaLnBrk="1" hangingPunct="1">
              <a:spcBef>
                <a:spcPts val="413"/>
              </a:spcBef>
              <a:buFont typeface="Arial" charset="0"/>
              <a:buNone/>
            </a:pPr>
            <a:endParaRPr lang="en-GB" sz="1100">
              <a:latin typeface="Arial" charset="0"/>
              <a:cs typeface="Arial Unicode MS" charset="0"/>
            </a:endParaRPr>
          </a:p>
          <a:p>
            <a:pPr eaLnBrk="1" hangingPunct="1">
              <a:spcBef>
                <a:spcPts val="413"/>
              </a:spcBef>
              <a:buFont typeface="Arial" charset="0"/>
              <a:buNone/>
            </a:pPr>
            <a:r>
              <a:rPr lang="en-GB" sz="1100">
                <a:latin typeface="Arial" charset="0"/>
                <a:cs typeface="Arial Unicode MS" charset="0"/>
              </a:rPr>
              <a:t>As long as the bleeding is light, it usually resolves on its own.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Rectangle 1"/>
          <p:cNvSpPr>
            <a:spLocks noChangeArrowheads="1" noTextEdit="1"/>
          </p:cNvSpPr>
          <p:nvPr>
            <p:ph type="sldImg"/>
          </p:nvPr>
        </p:nvSpPr>
        <p:spPr bwMode="auto">
          <a:xfrm>
            <a:off x="1397000" y="533400"/>
            <a:ext cx="3862388" cy="28956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8130" name="Text Box 2"/>
          <p:cNvSpPr txBox="1">
            <a:spLocks noChangeArrowheads="1"/>
          </p:cNvSpPr>
          <p:nvPr>
            <p:ph type="body" idx="1"/>
          </p:nvPr>
        </p:nvSpPr>
        <p:spPr bwMode="auto">
          <a:xfrm>
            <a:off x="339725" y="3579813"/>
            <a:ext cx="6137275" cy="5573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5000" rIns="9036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eaLnBrk="1" hangingPunct="1">
              <a:lnSpc>
                <a:spcPct val="93000"/>
              </a:lnSpc>
              <a:spcBef>
                <a:spcPts val="488"/>
              </a:spcBef>
              <a:buFont typeface="Arial" charset="0"/>
              <a:buNone/>
            </a:pPr>
            <a:r>
              <a:rPr lang="en-GB" sz="1300">
                <a:latin typeface="Arial" charset="0"/>
                <a:cs typeface="Arial Unicode MS" charset="0"/>
              </a:rPr>
              <a:t>Modern induced abortion methods have an impressive safety record.  More than 400,000 women in the US</a:t>
            </a:r>
            <a:r>
              <a:rPr lang="en-GB" sz="1300" baseline="30000">
                <a:latin typeface="Arial" charset="0"/>
                <a:cs typeface="Arial Unicode MS" charset="0"/>
              </a:rPr>
              <a:t>1</a:t>
            </a:r>
            <a:r>
              <a:rPr lang="en-GB" sz="1300">
                <a:latin typeface="Arial" charset="0"/>
                <a:cs typeface="Arial Unicode MS" charset="0"/>
              </a:rPr>
              <a:t> and millions of women worldwide have used mifepristone/misoprostol regimens for medical abortion, including China where an estimated 15 million medical abortions are believed to have been provided.</a:t>
            </a:r>
            <a:r>
              <a:rPr lang="en-GB" sz="1300" baseline="30000">
                <a:latin typeface="Arial" charset="0"/>
                <a:cs typeface="Arial Unicode MS" charset="0"/>
              </a:rPr>
              <a:t>2 </a:t>
            </a:r>
            <a:r>
              <a:rPr lang="en-GB" sz="1300">
                <a:latin typeface="Arial" charset="0"/>
                <a:cs typeface="Arial Unicode MS" charset="0"/>
              </a:rPr>
              <a:t>There are more than 5,000 cases from clinical trials of various methotrexate/misoprostol regimens reported in the published literature.  Prior to mifepristone</a:t>
            </a:r>
            <a:r>
              <a:rPr lang="en-GB" altLang="en-GB" sz="1300">
                <a:latin typeface="Arial" charset="0"/>
                <a:cs typeface="Arial Unicode MS" charset="0"/>
              </a:rPr>
              <a:t>’</a:t>
            </a:r>
            <a:r>
              <a:rPr lang="en-GB" sz="1300">
                <a:latin typeface="Arial" charset="0"/>
                <a:cs typeface="Arial Unicode MS" charset="0"/>
              </a:rPr>
              <a:t>s approval in the U.S. methotrexate/misoprostol regimens were the primary method of medical abortion in this country and they continue to be the primary method of medical abortion in Canada today.</a:t>
            </a:r>
          </a:p>
          <a:p>
            <a:pPr eaLnBrk="1" hangingPunct="1">
              <a:spcBef>
                <a:spcPts val="488"/>
              </a:spcBef>
              <a:buFont typeface="Arial" charset="0"/>
              <a:buNone/>
            </a:pPr>
            <a:endParaRPr lang="en-GB" sz="1300">
              <a:latin typeface="Arial" charset="0"/>
              <a:cs typeface="Arial Unicode MS" charset="0"/>
            </a:endParaRPr>
          </a:p>
          <a:p>
            <a:pPr eaLnBrk="1" hangingPunct="1">
              <a:spcBef>
                <a:spcPts val="488"/>
              </a:spcBef>
              <a:buFont typeface="Arial" charset="0"/>
              <a:buNone/>
            </a:pPr>
            <a:r>
              <a:rPr lang="en-GB" sz="1300">
                <a:latin typeface="Arial" charset="0"/>
                <a:cs typeface="Arial Unicode MS" charset="0"/>
              </a:rPr>
              <a:t>While efficacy rates are somewhat lower and GI side effects may be greater in comparison to mifepristone/misoprostol and methotrexate/misoprostol,</a:t>
            </a:r>
            <a:r>
              <a:rPr lang="en-GB" sz="1300" baseline="30000">
                <a:latin typeface="Arial" charset="0"/>
                <a:cs typeface="Arial Unicode MS" charset="0"/>
              </a:rPr>
              <a:t>3</a:t>
            </a:r>
            <a:r>
              <a:rPr lang="en-GB" sz="1300">
                <a:latin typeface="Arial" charset="0"/>
                <a:cs typeface="Arial Unicode MS" charset="0"/>
              </a:rPr>
              <a:t> misoprostol-alone regimens for medical abortion hold the potential to increase access to safe abortions in areas and countries where mifepristone, methotrexate, and safe surgical abortion are not accessible.  Numerous studies of misoprostol-alone regimens have been conducted.  </a:t>
            </a:r>
          </a:p>
          <a:p>
            <a:pPr eaLnBrk="1" hangingPunct="1">
              <a:spcBef>
                <a:spcPts val="488"/>
              </a:spcBef>
              <a:buFont typeface="Arial" charset="0"/>
              <a:buNone/>
            </a:pPr>
            <a:endParaRPr lang="en-GB" sz="1300">
              <a:latin typeface="Arial" charset="0"/>
              <a:cs typeface="Arial Unicode MS" charset="0"/>
            </a:endParaRPr>
          </a:p>
          <a:p>
            <a:pPr eaLnBrk="1" hangingPunct="1">
              <a:spcBef>
                <a:spcPts val="450"/>
              </a:spcBef>
              <a:buFont typeface="Arial" charset="0"/>
              <a:buNone/>
            </a:pPr>
            <a:r>
              <a:rPr lang="en-GB">
                <a:latin typeface="Arial" charset="0"/>
                <a:cs typeface="Arial Unicode MS" charset="0"/>
              </a:rPr>
              <a:t>Refs:</a:t>
            </a:r>
          </a:p>
          <a:p>
            <a:pPr eaLnBrk="1" hangingPunct="1">
              <a:spcBef>
                <a:spcPts val="450"/>
              </a:spcBef>
              <a:buFont typeface="Arial" charset="0"/>
              <a:buNone/>
            </a:pPr>
            <a:r>
              <a:rPr lang="en-GB" baseline="30000">
                <a:latin typeface="Arial" charset="0"/>
                <a:cs typeface="Arial Unicode MS" charset="0"/>
              </a:rPr>
              <a:t>1 </a:t>
            </a:r>
            <a:r>
              <a:rPr lang="en-GB">
                <a:latin typeface="Arial" charset="0"/>
                <a:cs typeface="Arial Unicode MS" charset="0"/>
              </a:rPr>
              <a:t>Danco Laboratories, LLC (personal communication,</a:t>
            </a:r>
            <a:r>
              <a:rPr lang="en-GB" baseline="30000">
                <a:latin typeface="Arial" charset="0"/>
                <a:cs typeface="Arial Unicode MS" charset="0"/>
              </a:rPr>
              <a:t> </a:t>
            </a:r>
            <a:r>
              <a:rPr lang="en-GB">
                <a:latin typeface="Arial" charset="0"/>
                <a:cs typeface="Arial Unicode MS" charset="0"/>
              </a:rPr>
              <a:t>February 8, 2005).</a:t>
            </a:r>
            <a:r>
              <a:rPr lang="en-GB" baseline="30000">
                <a:latin typeface="Arial" charset="0"/>
                <a:cs typeface="Arial Unicode MS" charset="0"/>
              </a:rPr>
              <a:t> </a:t>
            </a:r>
          </a:p>
          <a:p>
            <a:pPr eaLnBrk="1" hangingPunct="1">
              <a:spcBef>
                <a:spcPts val="450"/>
              </a:spcBef>
              <a:buFont typeface="Arial" charset="0"/>
              <a:buNone/>
            </a:pPr>
            <a:r>
              <a:rPr lang="en-GB" baseline="30000">
                <a:latin typeface="Arial" charset="0"/>
                <a:cs typeface="Arial Unicode MS" charset="0"/>
              </a:rPr>
              <a:t>2 </a:t>
            </a:r>
            <a:r>
              <a:rPr lang="en-GB">
                <a:latin typeface="Arial" charset="0"/>
                <a:cs typeface="Arial Unicode MS" charset="0"/>
              </a:rPr>
              <a:t>Zhou R, Elul B, Winnikoff B.  </a:t>
            </a:r>
            <a:r>
              <a:rPr lang="en-GB" i="1">
                <a:latin typeface="Arial" charset="0"/>
                <a:cs typeface="Arial Unicode MS" charset="0"/>
              </a:rPr>
              <a:t>Medical abortion in China:  Results of a fact-finding mission</a:t>
            </a:r>
            <a:r>
              <a:rPr lang="en-GB">
                <a:latin typeface="Arial" charset="0"/>
                <a:cs typeface="Arial Unicode MS" charset="0"/>
              </a:rPr>
              <a:t>.  New York:  The Population Council, 2002.</a:t>
            </a:r>
          </a:p>
          <a:p>
            <a:pPr eaLnBrk="1" hangingPunct="1">
              <a:spcBef>
                <a:spcPts val="450"/>
              </a:spcBef>
              <a:buFont typeface="Arial" charset="0"/>
              <a:buNone/>
            </a:pPr>
            <a:r>
              <a:rPr lang="en-GB" baseline="30000">
                <a:latin typeface="Arial" charset="0"/>
                <a:cs typeface="Arial Unicode MS" charset="0"/>
              </a:rPr>
              <a:t>3</a:t>
            </a:r>
            <a:r>
              <a:rPr lang="en-GB">
                <a:latin typeface="Arial" charset="0"/>
                <a:cs typeface="Arial Unicode MS" charset="0"/>
              </a:rPr>
              <a:t> Bugalho A, Mocumbi S, Faundes A, David E.  Termination of pregnancies &lt; 6 weeks</a:t>
            </a:r>
            <a:r>
              <a:rPr lang="en-GB" altLang="en-GB">
                <a:latin typeface="Arial" charset="0"/>
                <a:cs typeface="Arial Unicode MS" charset="0"/>
              </a:rPr>
              <a:t>’</a:t>
            </a:r>
            <a:r>
              <a:rPr lang="en-GB">
                <a:latin typeface="Arial" charset="0"/>
                <a:cs typeface="Arial Unicode MS" charset="0"/>
              </a:rPr>
              <a:t> gestation with a single dose of 800 µg of vaginal misoprostol.  </a:t>
            </a:r>
            <a:r>
              <a:rPr lang="en-GB" i="1">
                <a:latin typeface="Arial" charset="0"/>
                <a:cs typeface="Arial Unicode MS" charset="0"/>
              </a:rPr>
              <a:t>Contraception</a:t>
            </a:r>
            <a:r>
              <a:rPr lang="en-GB">
                <a:latin typeface="Arial" charset="0"/>
                <a:cs typeface="Arial Unicode MS" charset="0"/>
              </a:rPr>
              <a:t> 2000; 61: 47-50.</a:t>
            </a:r>
          </a:p>
          <a:p>
            <a:pPr eaLnBrk="1" hangingPunct="1">
              <a:spcBef>
                <a:spcPts val="450"/>
              </a:spcBef>
              <a:buFont typeface="Arial" charset="0"/>
              <a:buNone/>
            </a:pPr>
            <a:endParaRPr lang="en-GB" baseline="30000">
              <a:latin typeface="Arial" charset="0"/>
              <a:cs typeface="Arial Unicode MS" charset="0"/>
            </a:endParaRPr>
          </a:p>
          <a:p>
            <a:pPr eaLnBrk="1" hangingPunct="1">
              <a:spcBef>
                <a:spcPts val="450"/>
              </a:spcBef>
              <a:buFont typeface="Arial" charset="0"/>
              <a:buNone/>
            </a:pPr>
            <a:endParaRPr lang="en-GB" baseline="30000">
              <a:latin typeface="Arial" charset="0"/>
              <a:cs typeface="Arial Unicode M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Rectangle 1"/>
          <p:cNvSpPr>
            <a:spLocks noChangeArrowheads="1" noTextEdit="1"/>
          </p:cNvSpPr>
          <p:nvPr>
            <p:ph type="sldImg"/>
          </p:nvPr>
        </p:nvSpPr>
        <p:spPr bwMode="auto">
          <a:xfrm>
            <a:off x="1431925" y="520700"/>
            <a:ext cx="3621088" cy="27178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0178" name="Text Box 2"/>
          <p:cNvSpPr txBox="1">
            <a:spLocks noChangeArrowheads="1"/>
          </p:cNvSpPr>
          <p:nvPr>
            <p:ph type="body" idx="1"/>
          </p:nvPr>
        </p:nvSpPr>
        <p:spPr bwMode="auto">
          <a:xfrm>
            <a:off x="304800" y="3806825"/>
            <a:ext cx="6324600" cy="4549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5000" rIns="9036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eaLnBrk="1" hangingPunct="1">
              <a:lnSpc>
                <a:spcPct val="93000"/>
              </a:lnSpc>
              <a:spcBef>
                <a:spcPts val="525"/>
              </a:spcBef>
              <a:buFont typeface="Arial" charset="0"/>
              <a:buNone/>
            </a:pPr>
            <a:r>
              <a:rPr lang="en-GB" sz="1400">
                <a:latin typeface="Arial" charset="0"/>
                <a:cs typeface="Arial Unicode MS" charset="0"/>
              </a:rPr>
              <a:t>As with all medical procedures, side effects and complications can occur with medical abortion. </a:t>
            </a:r>
            <a:r>
              <a:rPr lang="en-GB" altLang="en-GB" sz="1400">
                <a:latin typeface="Arial" charset="0"/>
                <a:cs typeface="Arial Unicode MS" charset="0"/>
              </a:rPr>
              <a:t>“</a:t>
            </a:r>
            <a:r>
              <a:rPr lang="en-GB" sz="1400">
                <a:latin typeface="Arial" charset="0"/>
                <a:cs typeface="Arial Unicode MS" charset="0"/>
              </a:rPr>
              <a:t>Side effects</a:t>
            </a:r>
            <a:r>
              <a:rPr lang="en-GB" altLang="en-GB" sz="1400">
                <a:latin typeface="Arial" charset="0"/>
                <a:cs typeface="Arial Unicode MS" charset="0"/>
              </a:rPr>
              <a:t>”</a:t>
            </a:r>
            <a:r>
              <a:rPr lang="en-GB" sz="1400">
                <a:latin typeface="Arial" charset="0"/>
                <a:cs typeface="Arial Unicode MS" charset="0"/>
              </a:rPr>
              <a:t> are generally defined as the effects of treatment, other than the intended outcome, that might include physiological or psychological consequences. Side effects are usually expected and anticipated.</a:t>
            </a:r>
          </a:p>
          <a:p>
            <a:pPr eaLnBrk="1" hangingPunct="1">
              <a:spcBef>
                <a:spcPts val="525"/>
              </a:spcBef>
              <a:buFont typeface="Arial" charset="0"/>
              <a:buNone/>
            </a:pPr>
            <a:endParaRPr lang="en-GB" sz="1400">
              <a:latin typeface="Arial" charset="0"/>
              <a:cs typeface="Arial Unicode MS" charset="0"/>
            </a:endParaRPr>
          </a:p>
          <a:p>
            <a:pPr eaLnBrk="1" hangingPunct="1">
              <a:spcBef>
                <a:spcPts val="525"/>
              </a:spcBef>
              <a:buFont typeface="Arial" charset="0"/>
              <a:buNone/>
            </a:pPr>
            <a:r>
              <a:rPr lang="en-GB" sz="1400">
                <a:latin typeface="Arial" charset="0"/>
                <a:cs typeface="Arial Unicode MS" charset="0"/>
              </a:rPr>
              <a:t>In contrast, </a:t>
            </a:r>
            <a:r>
              <a:rPr lang="en-GB" altLang="en-GB" sz="1400">
                <a:latin typeface="Arial" charset="0"/>
                <a:cs typeface="Arial Unicode MS" charset="0"/>
              </a:rPr>
              <a:t>“</a:t>
            </a:r>
            <a:r>
              <a:rPr lang="en-GB" sz="1400">
                <a:latin typeface="Arial" charset="0"/>
                <a:cs typeface="Arial Unicode MS" charset="0"/>
              </a:rPr>
              <a:t>complications</a:t>
            </a:r>
            <a:r>
              <a:rPr lang="en-GB" altLang="en-GB" sz="1400">
                <a:latin typeface="Arial" charset="0"/>
                <a:cs typeface="Arial Unicode MS" charset="0"/>
              </a:rPr>
              <a:t>”</a:t>
            </a:r>
            <a:r>
              <a:rPr lang="en-GB" sz="1400">
                <a:latin typeface="Arial" charset="0"/>
                <a:cs typeface="Arial Unicode MS" charset="0"/>
              </a:rPr>
              <a:t> are effects of treatment that have potentially serious clinical consequences and require medical intervention.</a:t>
            </a:r>
          </a:p>
          <a:p>
            <a:pPr eaLnBrk="1" hangingPunct="1">
              <a:spcBef>
                <a:spcPts val="525"/>
              </a:spcBef>
              <a:buFont typeface="Arial" charset="0"/>
              <a:buNone/>
            </a:pPr>
            <a:endParaRPr lang="en-GB" sz="1400">
              <a:latin typeface="Arial" charset="0"/>
              <a:cs typeface="Arial Unicode MS" charset="0"/>
            </a:endParaRPr>
          </a:p>
          <a:p>
            <a:pPr eaLnBrk="1" hangingPunct="1">
              <a:spcBef>
                <a:spcPts val="525"/>
              </a:spcBef>
              <a:buFont typeface="Arial" charset="0"/>
              <a:buNone/>
            </a:pPr>
            <a:r>
              <a:rPr lang="en-GB" sz="1400">
                <a:latin typeface="Arial" charset="0"/>
                <a:cs typeface="Arial Unicode MS" charset="0"/>
              </a:rPr>
              <a:t>The side effects and complications associated with medical abortion can be viewed as a continuum of adverse effects. For example, heavy bleeding is an expected side effect that becomes a complication when the bleeding is so excessive that transfusion or surgical intervention is required.</a:t>
            </a:r>
            <a:r>
              <a:rPr lang="en-GB" sz="1400" baseline="30000">
                <a:latin typeface="Arial" charset="0"/>
                <a:cs typeface="Arial Unicode MS" charset="0"/>
              </a:rPr>
              <a:t>1</a:t>
            </a:r>
          </a:p>
          <a:p>
            <a:pPr eaLnBrk="1" hangingPunct="1">
              <a:spcBef>
                <a:spcPts val="525"/>
              </a:spcBef>
              <a:buFont typeface="Arial" charset="0"/>
              <a:buNone/>
            </a:pPr>
            <a:endParaRPr lang="en-GB" sz="1400">
              <a:latin typeface="Arial" charset="0"/>
              <a:cs typeface="Arial Unicode MS" charset="0"/>
            </a:endParaRPr>
          </a:p>
          <a:p>
            <a:pPr eaLnBrk="1" hangingPunct="1">
              <a:spcBef>
                <a:spcPts val="525"/>
              </a:spcBef>
              <a:buFont typeface="Arial" charset="0"/>
              <a:buNone/>
            </a:pPr>
            <a:r>
              <a:rPr lang="en-GB" sz="1400">
                <a:latin typeface="Arial" charset="0"/>
                <a:cs typeface="Arial Unicode MS" charset="0"/>
              </a:rPr>
              <a:t>Ref:</a:t>
            </a:r>
          </a:p>
          <a:p>
            <a:pPr eaLnBrk="1" hangingPunct="1">
              <a:spcBef>
                <a:spcPts val="525"/>
              </a:spcBef>
              <a:buFont typeface="Arial" charset="0"/>
              <a:buNone/>
            </a:pPr>
            <a:r>
              <a:rPr lang="en-GB" sz="1400" baseline="30000">
                <a:latin typeface="Arial" charset="0"/>
                <a:cs typeface="Arial Unicode MS" charset="0"/>
              </a:rPr>
              <a:t>1 </a:t>
            </a:r>
            <a:r>
              <a:rPr lang="en-GB" sz="1400">
                <a:latin typeface="Arial" charset="0"/>
                <a:cs typeface="Arial Unicode MS" charset="0"/>
              </a:rPr>
              <a:t>Kruse B, Poppema S, Creinin MD, Paul M. Management of side effects and complications in medical abortion. </a:t>
            </a:r>
            <a:r>
              <a:rPr lang="en-GB" sz="1400" i="1">
                <a:latin typeface="Arial" charset="0"/>
                <a:cs typeface="Arial Unicode MS" charset="0"/>
              </a:rPr>
              <a:t>Am J Obstet Gynecol</a:t>
            </a:r>
            <a:r>
              <a:rPr lang="en-GB" sz="1400">
                <a:latin typeface="Arial" charset="0"/>
                <a:cs typeface="Arial Unicode MS" charset="0"/>
              </a:rPr>
              <a:t> 2000;183(suppl):S65-S75.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Rectangle 1"/>
          <p:cNvSpPr>
            <a:spLocks noChangeArrowheads="1" noTextEdit="1"/>
          </p:cNvSpPr>
          <p:nvPr>
            <p:ph type="sldImg"/>
          </p:nvPr>
        </p:nvSpPr>
        <p:spPr bwMode="auto">
          <a:xfrm>
            <a:off x="1555750" y="344488"/>
            <a:ext cx="3763963" cy="2822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02" name="Text Box 2"/>
          <p:cNvSpPr txBox="1">
            <a:spLocks noChangeArrowheads="1"/>
          </p:cNvSpPr>
          <p:nvPr>
            <p:ph type="body" idx="1"/>
          </p:nvPr>
        </p:nvSpPr>
        <p:spPr bwMode="auto">
          <a:xfrm>
            <a:off x="414338" y="3279775"/>
            <a:ext cx="6180137" cy="55197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5000" rIns="9036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eaLnBrk="1" hangingPunct="1">
              <a:lnSpc>
                <a:spcPct val="93000"/>
              </a:lnSpc>
              <a:spcBef>
                <a:spcPts val="525"/>
              </a:spcBef>
              <a:buFont typeface="Arial" charset="0"/>
              <a:buNone/>
            </a:pPr>
            <a:r>
              <a:rPr lang="en-GB" sz="1400">
                <a:latin typeface="Arial" charset="0"/>
                <a:cs typeface="Arial Unicode MS" charset="0"/>
              </a:rPr>
              <a:t>In contrast to vacuum aspiration, which the provider generally accomplishes in a short amount of time in the clinical setting, the success of medical abortion depends on women complying with a specific set of treatment instructions.</a:t>
            </a:r>
          </a:p>
          <a:p>
            <a:pPr eaLnBrk="1" hangingPunct="1">
              <a:spcBef>
                <a:spcPts val="525"/>
              </a:spcBef>
              <a:buFont typeface="Arial" charset="0"/>
              <a:buNone/>
            </a:pPr>
            <a:endParaRPr lang="en-GB" sz="1400">
              <a:latin typeface="Arial" charset="0"/>
              <a:cs typeface="Arial Unicode MS" charset="0"/>
            </a:endParaRPr>
          </a:p>
          <a:p>
            <a:pPr eaLnBrk="1" hangingPunct="1">
              <a:spcBef>
                <a:spcPts val="525"/>
              </a:spcBef>
              <a:buFont typeface="Arial" charset="0"/>
              <a:buNone/>
            </a:pPr>
            <a:r>
              <a:rPr lang="en-GB" sz="1400">
                <a:latin typeface="Arial" charset="0"/>
                <a:cs typeface="Arial Unicode MS" charset="0"/>
              </a:rPr>
              <a:t>Adequately preparing women for the normal range of side effects that are expected with medical abortion is a critical component of counseling for medical abortion.  Adequate counseling regarding the likely severity of side effects and anticipatory guidance regarding their management may result in fewer calls for reassurance from women.</a:t>
            </a:r>
            <a:r>
              <a:rPr lang="en-GB" sz="1400" baseline="30000">
                <a:latin typeface="Arial" charset="0"/>
                <a:cs typeface="Arial Unicode MS" charset="0"/>
              </a:rPr>
              <a:t>1</a:t>
            </a:r>
          </a:p>
          <a:p>
            <a:pPr eaLnBrk="1" hangingPunct="1">
              <a:spcBef>
                <a:spcPts val="525"/>
              </a:spcBef>
              <a:buFont typeface="Arial" charset="0"/>
              <a:buNone/>
            </a:pPr>
            <a:endParaRPr lang="en-GB" sz="1400">
              <a:latin typeface="Arial" charset="0"/>
              <a:cs typeface="Arial Unicode MS" charset="0"/>
            </a:endParaRPr>
          </a:p>
          <a:p>
            <a:pPr eaLnBrk="1" hangingPunct="1">
              <a:spcBef>
                <a:spcPts val="525"/>
              </a:spcBef>
              <a:buFont typeface="Arial" charset="0"/>
              <a:buNone/>
            </a:pPr>
            <a:r>
              <a:rPr lang="en-GB" sz="1400">
                <a:latin typeface="Arial" charset="0"/>
                <a:cs typeface="Arial Unicode MS" charset="0"/>
              </a:rPr>
              <a:t>Adequate counseling ensures that women have the information and support they need to complete all aspects of the procedure. In addition, a study published by the Picker Institute</a:t>
            </a:r>
            <a:r>
              <a:rPr lang="en-GB" sz="1400" baseline="30000">
                <a:latin typeface="Arial" charset="0"/>
                <a:cs typeface="Arial Unicode MS" charset="0"/>
              </a:rPr>
              <a:t>2</a:t>
            </a:r>
            <a:r>
              <a:rPr lang="en-GB" sz="1400">
                <a:latin typeface="Arial" charset="0"/>
                <a:cs typeface="Arial Unicode MS" charset="0"/>
              </a:rPr>
              <a:t> indicated that women</a:t>
            </a:r>
            <a:r>
              <a:rPr lang="en-GB" altLang="en-GB" sz="1400">
                <a:latin typeface="Arial" charset="0"/>
                <a:cs typeface="Arial Unicode MS" charset="0"/>
              </a:rPr>
              <a:t>’</a:t>
            </a:r>
            <a:r>
              <a:rPr lang="en-GB" sz="1400">
                <a:latin typeface="Arial" charset="0"/>
                <a:cs typeface="Arial Unicode MS" charset="0"/>
              </a:rPr>
              <a:t>s feelings about the abortion counseling they received correlated positively with their satisfaction with the procedure. It should be noted that of the 2,215 women interviewed for this study, only 37 (1.7%) had a medical abortion.</a:t>
            </a:r>
          </a:p>
          <a:p>
            <a:pPr eaLnBrk="1" hangingPunct="1">
              <a:spcBef>
                <a:spcPts val="525"/>
              </a:spcBef>
              <a:buFont typeface="Arial" charset="0"/>
              <a:buNone/>
            </a:pPr>
            <a:endParaRPr lang="en-GB" sz="1400" baseline="30000">
              <a:latin typeface="Arial" charset="0"/>
              <a:cs typeface="Arial Unicode MS" charset="0"/>
            </a:endParaRPr>
          </a:p>
          <a:p>
            <a:pPr eaLnBrk="1" hangingPunct="1">
              <a:spcBef>
                <a:spcPts val="525"/>
              </a:spcBef>
              <a:buFont typeface="Arial" charset="0"/>
              <a:buNone/>
            </a:pPr>
            <a:r>
              <a:rPr lang="en-GB" sz="1400">
                <a:latin typeface="Arial" charset="0"/>
                <a:cs typeface="Arial Unicode MS" charset="0"/>
              </a:rPr>
              <a:t>Refs:</a:t>
            </a:r>
          </a:p>
          <a:p>
            <a:pPr eaLnBrk="1" hangingPunct="1">
              <a:spcBef>
                <a:spcPts val="525"/>
              </a:spcBef>
              <a:buFont typeface="Arial" charset="0"/>
              <a:buNone/>
            </a:pPr>
            <a:r>
              <a:rPr lang="en-GB" sz="1400" baseline="30000">
                <a:latin typeface="Arial" charset="0"/>
                <a:cs typeface="Arial Unicode MS" charset="0"/>
              </a:rPr>
              <a:t>1 </a:t>
            </a:r>
            <a:r>
              <a:rPr lang="en-GB" sz="1400">
                <a:latin typeface="Arial" charset="0"/>
                <a:cs typeface="Arial Unicode MS" charset="0"/>
              </a:rPr>
              <a:t>Breitbart V, Repass DC. The counseling component of medical abortion. </a:t>
            </a:r>
            <a:r>
              <a:rPr lang="en-GB" sz="1400" i="1">
                <a:latin typeface="Arial" charset="0"/>
                <a:cs typeface="Arial Unicode MS" charset="0"/>
              </a:rPr>
              <a:t>J Am Med Womens Assoc</a:t>
            </a:r>
            <a:r>
              <a:rPr lang="en-GB" sz="1400">
                <a:latin typeface="Arial" charset="0"/>
                <a:cs typeface="Arial Unicode MS" charset="0"/>
              </a:rPr>
              <a:t> 2000;55(suppl 3):164-166.</a:t>
            </a:r>
          </a:p>
          <a:p>
            <a:pPr eaLnBrk="1" hangingPunct="1">
              <a:spcBef>
                <a:spcPts val="525"/>
              </a:spcBef>
              <a:buFont typeface="Arial" charset="0"/>
              <a:buNone/>
            </a:pPr>
            <a:r>
              <a:rPr lang="en-GB" sz="1400" baseline="30000">
                <a:latin typeface="Arial" charset="0"/>
                <a:cs typeface="Arial Unicode MS" charset="0"/>
              </a:rPr>
              <a:t>2 </a:t>
            </a:r>
            <a:r>
              <a:rPr lang="en-GB" sz="1400">
                <a:latin typeface="Arial" charset="0"/>
                <a:cs typeface="Arial Unicode MS" charset="0"/>
              </a:rPr>
              <a:t>Picker Institute. </a:t>
            </a:r>
            <a:r>
              <a:rPr lang="en-GB" sz="1400" i="1">
                <a:latin typeface="Arial" charset="0"/>
                <a:cs typeface="Arial Unicode MS" charset="0"/>
              </a:rPr>
              <a:t>From the Patient</a:t>
            </a:r>
            <a:r>
              <a:rPr lang="en-GB" altLang="en-GB" sz="1400" i="1">
                <a:latin typeface="Arial" charset="0"/>
                <a:cs typeface="Arial Unicode MS" charset="0"/>
              </a:rPr>
              <a:t>’</a:t>
            </a:r>
            <a:r>
              <a:rPr lang="en-GB" sz="1400" i="1">
                <a:latin typeface="Arial" charset="0"/>
                <a:cs typeface="Arial Unicode MS" charset="0"/>
              </a:rPr>
              <a:t>s Perspective: Quality of Abortion Care</a:t>
            </a:r>
            <a:r>
              <a:rPr lang="en-GB" sz="1400">
                <a:latin typeface="Arial" charset="0"/>
                <a:cs typeface="Arial Unicode MS" charset="0"/>
              </a:rPr>
              <a:t> [survey]. Menlo Park, Calif: Henry J Kaiser Family Foundation; 1999.</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Rectangle 1"/>
          <p:cNvSpPr>
            <a:spLocks noChangeArrowheads="1" noTextEdit="1"/>
          </p:cNvSpPr>
          <p:nvPr>
            <p:ph type="sldImg"/>
          </p:nvPr>
        </p:nvSpPr>
        <p:spPr bwMode="auto">
          <a:xfrm>
            <a:off x="1497013" y="193675"/>
            <a:ext cx="3713162" cy="27844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2226" name="Text Box 2"/>
          <p:cNvSpPr txBox="1">
            <a:spLocks noChangeArrowheads="1"/>
          </p:cNvSpPr>
          <p:nvPr>
            <p:ph type="body" idx="1"/>
          </p:nvPr>
        </p:nvSpPr>
        <p:spPr bwMode="auto">
          <a:xfrm>
            <a:off x="339725" y="3128963"/>
            <a:ext cx="6329363" cy="5567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5000" rIns="9036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eaLnBrk="1" hangingPunct="1">
              <a:lnSpc>
                <a:spcPct val="93000"/>
              </a:lnSpc>
              <a:spcBef>
                <a:spcPts val="525"/>
              </a:spcBef>
              <a:buFont typeface="Arial" charset="0"/>
              <a:buNone/>
            </a:pPr>
            <a:r>
              <a:rPr lang="en-GB" sz="1400">
                <a:latin typeface="Arial" charset="0"/>
                <a:cs typeface="Arial Unicode MS" charset="0"/>
              </a:rPr>
              <a:t>Serious complications are quite rare with both vacuum aspiration and medical abortion. The complications associated with vacuum aspiration, such as uterine perforation or an adverse reaction to anesthesia, result from the need to instrument the uterus. Medical abortion usually avoids these types of complications.</a:t>
            </a:r>
          </a:p>
          <a:p>
            <a:pPr eaLnBrk="1" hangingPunct="1">
              <a:spcBef>
                <a:spcPts val="525"/>
              </a:spcBef>
              <a:buFont typeface="Arial" charset="0"/>
              <a:buNone/>
            </a:pPr>
            <a:endParaRPr lang="en-GB" sz="1400">
              <a:latin typeface="Arial" charset="0"/>
              <a:cs typeface="Arial Unicode MS" charset="0"/>
            </a:endParaRPr>
          </a:p>
          <a:p>
            <a:pPr eaLnBrk="1" hangingPunct="1">
              <a:spcBef>
                <a:spcPts val="525"/>
              </a:spcBef>
              <a:buFont typeface="Arial" charset="0"/>
              <a:buNone/>
            </a:pPr>
            <a:r>
              <a:rPr lang="en-GB" sz="1400">
                <a:latin typeface="Arial" charset="0"/>
                <a:cs typeface="Arial Unicode MS" charset="0"/>
              </a:rPr>
              <a:t>Medical abortion, however, can be associated with a number of side effects. Although these side effects have been attributed to the administration of the prostaglandin analogue (misoprostol), studies demonstrate that they can result from methotrexate, mifepristone, or misoprostol.</a:t>
            </a:r>
            <a:r>
              <a:rPr lang="en-GB" sz="1400" baseline="30000">
                <a:latin typeface="Arial" charset="0"/>
                <a:cs typeface="Arial Unicode MS" charset="0"/>
              </a:rPr>
              <a:t>1,2</a:t>
            </a:r>
            <a:r>
              <a:rPr lang="en-GB" sz="1400">
                <a:latin typeface="Arial" charset="0"/>
                <a:cs typeface="Arial Unicode MS" charset="0"/>
              </a:rPr>
              <a:t>  These side effects include gastrointestinal symptoms, such as nausea, vomiting, and diarrhea, as well as fever.</a:t>
            </a:r>
          </a:p>
          <a:p>
            <a:pPr eaLnBrk="1" hangingPunct="1">
              <a:spcBef>
                <a:spcPts val="525"/>
              </a:spcBef>
              <a:buFont typeface="Arial" charset="0"/>
              <a:buNone/>
            </a:pPr>
            <a:endParaRPr lang="en-GB" sz="1400">
              <a:latin typeface="Arial" charset="0"/>
              <a:cs typeface="Arial Unicode MS" charset="0"/>
            </a:endParaRPr>
          </a:p>
          <a:p>
            <a:pPr eaLnBrk="1" hangingPunct="1">
              <a:spcBef>
                <a:spcPts val="525"/>
              </a:spcBef>
              <a:buFont typeface="Arial" charset="0"/>
              <a:buNone/>
            </a:pPr>
            <a:r>
              <a:rPr lang="en-GB" sz="1400">
                <a:latin typeface="Arial" charset="0"/>
                <a:cs typeface="Arial Unicode MS" charset="0"/>
              </a:rPr>
              <a:t>It is worth noting that symptoms associated with either early pregnancy or the process of aborting, such as headaches, dizziness, nausea, vomiting, heavy bleeding, and pelvic cramping, overlap with some of the common side effects often attributed to the medications used to induce abortion.</a:t>
            </a:r>
          </a:p>
          <a:p>
            <a:pPr eaLnBrk="1" hangingPunct="1">
              <a:spcBef>
                <a:spcPts val="525"/>
              </a:spcBef>
              <a:buFont typeface="Arial" charset="0"/>
              <a:buNone/>
            </a:pPr>
            <a:endParaRPr lang="en-GB" sz="1400">
              <a:latin typeface="Arial" charset="0"/>
              <a:cs typeface="Arial Unicode MS" charset="0"/>
            </a:endParaRPr>
          </a:p>
          <a:p>
            <a:pPr eaLnBrk="1" hangingPunct="1">
              <a:spcBef>
                <a:spcPts val="413"/>
              </a:spcBef>
              <a:buFont typeface="Arial" charset="0"/>
              <a:buNone/>
            </a:pPr>
            <a:r>
              <a:rPr lang="en-GB" sz="1100">
                <a:latin typeface="Arial" charset="0"/>
                <a:cs typeface="Arial Unicode MS" charset="0"/>
              </a:rPr>
              <a:t>Refs:</a:t>
            </a:r>
          </a:p>
          <a:p>
            <a:pPr eaLnBrk="1" hangingPunct="1">
              <a:spcBef>
                <a:spcPts val="413"/>
              </a:spcBef>
              <a:buFont typeface="Arial" charset="0"/>
              <a:buNone/>
            </a:pPr>
            <a:r>
              <a:rPr lang="en-GB" sz="1100" baseline="30000">
                <a:latin typeface="Arial" charset="0"/>
                <a:cs typeface="Arial Unicode MS" charset="0"/>
              </a:rPr>
              <a:t>1 </a:t>
            </a:r>
            <a:r>
              <a:rPr lang="en-GB" sz="1100">
                <a:latin typeface="Arial" charset="0"/>
                <a:cs typeface="Arial Unicode MS" charset="0"/>
              </a:rPr>
              <a:t>Schaff EA, Stadalius LS, Eisinger SH, Franks P. Vaginal misoprostol administered at home after mifepristone (RU 486) for abortion. </a:t>
            </a:r>
            <a:r>
              <a:rPr lang="en-GB" sz="1100" i="1">
                <a:latin typeface="Arial" charset="0"/>
                <a:cs typeface="Arial Unicode MS" charset="0"/>
              </a:rPr>
              <a:t>J Fam Pract</a:t>
            </a:r>
            <a:r>
              <a:rPr lang="en-GB" sz="1100">
                <a:latin typeface="Arial" charset="0"/>
                <a:cs typeface="Arial Unicode MS" charset="0"/>
              </a:rPr>
              <a:t> 1997;44:353-360.</a:t>
            </a:r>
          </a:p>
          <a:p>
            <a:pPr eaLnBrk="1" hangingPunct="1">
              <a:spcBef>
                <a:spcPts val="413"/>
              </a:spcBef>
              <a:buFont typeface="Arial" charset="0"/>
              <a:buNone/>
            </a:pPr>
            <a:r>
              <a:rPr lang="en-GB" sz="1100" baseline="30000">
                <a:latin typeface="Arial" charset="0"/>
                <a:cs typeface="Arial Unicode MS" charset="0"/>
              </a:rPr>
              <a:t>2</a:t>
            </a:r>
            <a:r>
              <a:rPr lang="en-GB" sz="1100">
                <a:latin typeface="Arial" charset="0"/>
                <a:cs typeface="Arial Unicode MS" charset="0"/>
              </a:rPr>
              <a:t> </a:t>
            </a:r>
            <a:r>
              <a:rPr lang="en-GB" sz="1100">
                <a:latin typeface="Arial" charset="0"/>
                <a:cs typeface="Times New Roman" charset="0"/>
              </a:rPr>
              <a:t>Wiebe E, Dunn S, Guilbert E, Jacot F, Lugtig L.  Comparison of abortions induced by methotrexate or mifepristone followed by misoprostol.  </a:t>
            </a:r>
            <a:r>
              <a:rPr lang="en-GB" sz="1100" i="1">
                <a:latin typeface="Arial" charset="0"/>
                <a:cs typeface="Times New Roman" charset="0"/>
              </a:rPr>
              <a:t>Obstet Gynecol</a:t>
            </a:r>
            <a:r>
              <a:rPr lang="en-GB" sz="1100">
                <a:latin typeface="Arial" charset="0"/>
                <a:cs typeface="Times New Roman" charset="0"/>
              </a:rPr>
              <a:t> 2002; 99: 813-9.</a:t>
            </a:r>
          </a:p>
          <a:p>
            <a:pPr eaLnBrk="1" hangingPunct="1">
              <a:spcBef>
                <a:spcPts val="413"/>
              </a:spcBef>
              <a:buFont typeface="Arial" charset="0"/>
              <a:buNone/>
            </a:pPr>
            <a:endParaRPr lang="en-GB" sz="1100">
              <a:latin typeface="Arial" charset="0"/>
              <a:cs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Rectangle 1"/>
          <p:cNvSpPr>
            <a:spLocks noChangeArrowheads="1" noTextEdit="1"/>
          </p:cNvSpPr>
          <p:nvPr>
            <p:ph type="sldImg"/>
          </p:nvPr>
        </p:nvSpPr>
        <p:spPr bwMode="auto">
          <a:xfrm>
            <a:off x="1300163" y="520700"/>
            <a:ext cx="4164012" cy="31242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a:spLocks noChangeArrowheads="1" noTextEdit="1"/>
          </p:cNvSpPr>
          <p:nvPr>
            <p:ph type="sldImg"/>
          </p:nvPr>
        </p:nvSpPr>
        <p:spPr bwMode="auto">
          <a:xfrm>
            <a:off x="1422400" y="193675"/>
            <a:ext cx="3411538" cy="2559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4274" name="Text Box 2"/>
          <p:cNvSpPr txBox="1">
            <a:spLocks noChangeArrowheads="1"/>
          </p:cNvSpPr>
          <p:nvPr>
            <p:ph type="body" idx="1"/>
          </p:nvPr>
        </p:nvSpPr>
        <p:spPr bwMode="auto">
          <a:xfrm>
            <a:off x="339725" y="2827338"/>
            <a:ext cx="6365875" cy="62118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0" tIns="45000" rIns="9036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charset="0"/>
                <a:ea typeface="ＭＳ Ｐゴシック" charset="0"/>
              </a:defRPr>
            </a:lvl9pPr>
          </a:lstStyle>
          <a:p>
            <a:pPr eaLnBrk="1" hangingPunct="1">
              <a:lnSpc>
                <a:spcPct val="93000"/>
              </a:lnSpc>
              <a:spcBef>
                <a:spcPts val="450"/>
              </a:spcBef>
              <a:buFont typeface="Arial" charset="0"/>
              <a:buNone/>
            </a:pPr>
            <a:r>
              <a:rPr lang="en-GB">
                <a:latin typeface="Arial" charset="0"/>
                <a:cs typeface="Arial Unicode MS" charset="0"/>
              </a:rPr>
              <a:t>Pain resulting from uterine cramping is an expected part of the abortion process.</a:t>
            </a:r>
          </a:p>
          <a:p>
            <a:pPr eaLnBrk="1" hangingPunct="1">
              <a:lnSpc>
                <a:spcPct val="90000"/>
              </a:lnSpc>
              <a:spcBef>
                <a:spcPts val="450"/>
              </a:spcBef>
              <a:buFont typeface="Arial" charset="0"/>
              <a:buNone/>
            </a:pPr>
            <a:endParaRPr lang="en-GB">
              <a:latin typeface="Arial" charset="0"/>
              <a:cs typeface="Arial Unicode MS" charset="0"/>
            </a:endParaRPr>
          </a:p>
          <a:p>
            <a:pPr eaLnBrk="1" hangingPunct="1">
              <a:lnSpc>
                <a:spcPct val="90000"/>
              </a:lnSpc>
              <a:spcBef>
                <a:spcPts val="450"/>
              </a:spcBef>
              <a:buFont typeface="Arial" charset="0"/>
              <a:buNone/>
            </a:pPr>
            <a:r>
              <a:rPr lang="en-GB">
                <a:latin typeface="Arial" charset="0"/>
                <a:cs typeface="Arial Unicode MS" charset="0"/>
              </a:rPr>
              <a:t>Bleeding with possible clotting is also an expected side effect of medical abortion. Since a medical abortion is essentially an induced miscarriage, the clinical presentation, including bleeding, is similar.</a:t>
            </a:r>
          </a:p>
          <a:p>
            <a:pPr eaLnBrk="1" hangingPunct="1">
              <a:lnSpc>
                <a:spcPct val="90000"/>
              </a:lnSpc>
              <a:spcBef>
                <a:spcPts val="450"/>
              </a:spcBef>
              <a:buFont typeface="Arial" charset="0"/>
              <a:buNone/>
            </a:pPr>
            <a:endParaRPr lang="en-GB">
              <a:latin typeface="Arial" charset="0"/>
              <a:cs typeface="Arial Unicode MS" charset="0"/>
            </a:endParaRPr>
          </a:p>
          <a:p>
            <a:pPr eaLnBrk="1" hangingPunct="1">
              <a:lnSpc>
                <a:spcPct val="90000"/>
              </a:lnSpc>
              <a:spcBef>
                <a:spcPts val="450"/>
              </a:spcBef>
              <a:buFont typeface="Arial" charset="0"/>
              <a:buNone/>
            </a:pPr>
            <a:r>
              <a:rPr lang="en-GB">
                <a:latin typeface="Arial" charset="0"/>
                <a:cs typeface="Arial Unicode MS" charset="0"/>
              </a:rPr>
              <a:t>Nausea, vomiting, and diarrhea are common side effects of mifepristone, methotrexate, and misoprostol. These gastrointestinal symptoms can also be associated with both early pregnancy and the abortion process itself.</a:t>
            </a:r>
          </a:p>
          <a:p>
            <a:pPr eaLnBrk="1" hangingPunct="1">
              <a:lnSpc>
                <a:spcPct val="90000"/>
              </a:lnSpc>
              <a:spcBef>
                <a:spcPts val="450"/>
              </a:spcBef>
              <a:buFont typeface="Arial" charset="0"/>
              <a:buNone/>
            </a:pPr>
            <a:endParaRPr lang="en-GB">
              <a:latin typeface="Arial" charset="0"/>
              <a:cs typeface="Arial Unicode MS" charset="0"/>
            </a:endParaRPr>
          </a:p>
          <a:p>
            <a:pPr eaLnBrk="1" hangingPunct="1">
              <a:lnSpc>
                <a:spcPct val="90000"/>
              </a:lnSpc>
              <a:spcBef>
                <a:spcPts val="450"/>
              </a:spcBef>
              <a:buFont typeface="Arial" charset="0"/>
              <a:buNone/>
            </a:pPr>
            <a:r>
              <a:rPr lang="en-GB">
                <a:latin typeface="Arial" charset="0"/>
                <a:cs typeface="Arial Unicode MS" charset="0"/>
              </a:rPr>
              <a:t>In addition, prostaglandin analogues like misoprostol commonly cause short-term temperature elevations or chills. Headache and dizziness may also occur as a result of the process of aborting.  </a:t>
            </a:r>
          </a:p>
          <a:p>
            <a:pPr eaLnBrk="1" hangingPunct="1">
              <a:lnSpc>
                <a:spcPct val="90000"/>
              </a:lnSpc>
              <a:spcBef>
                <a:spcPts val="450"/>
              </a:spcBef>
              <a:buFont typeface="Arial" charset="0"/>
              <a:buNone/>
            </a:pPr>
            <a:endParaRPr lang="en-GB">
              <a:latin typeface="Arial" charset="0"/>
              <a:cs typeface="Arial Unicode MS" charset="0"/>
            </a:endParaRPr>
          </a:p>
          <a:p>
            <a:pPr eaLnBrk="1" hangingPunct="1">
              <a:lnSpc>
                <a:spcPct val="90000"/>
              </a:lnSpc>
              <a:spcBef>
                <a:spcPts val="450"/>
              </a:spcBef>
              <a:buFont typeface="Arial" charset="0"/>
              <a:buNone/>
            </a:pPr>
            <a:r>
              <a:rPr lang="en-GB">
                <a:latin typeface="Arial" charset="0"/>
                <a:cs typeface="Arial Unicode MS" charset="0"/>
              </a:rPr>
              <a:t>Interestingly, a very short interval between mifepristone and misoprostol seems to result in significantly fewer women experiencing side effects during the interval between mifepristone and misoprostol administration.  In a study comparing mifepristone 200 mg followed by 800 µg vaginal misoprostol given either 6-8 hours or 23-25 hours, women in the 6-8 hour group were significantly less likely than women in the 23-25 hour group to report nausea, vomiting, diarrhea, warmth/chills, headache, dizziness, cramping, spotting, and bleeding in the interval between mifepristone and misoprostol administration.</a:t>
            </a:r>
            <a:r>
              <a:rPr lang="en-GB" baseline="30000">
                <a:latin typeface="Arial" charset="0"/>
                <a:cs typeface="Arial Unicode MS" charset="0"/>
              </a:rPr>
              <a:t>1  </a:t>
            </a:r>
            <a:r>
              <a:rPr lang="en-GB">
                <a:latin typeface="Arial" charset="0"/>
                <a:cs typeface="Arial Unicode MS" charset="0"/>
              </a:rPr>
              <a:t>They also were significantly less likely to report nausea and vomiting following misoprostol.</a:t>
            </a:r>
          </a:p>
          <a:p>
            <a:pPr eaLnBrk="1" hangingPunct="1">
              <a:lnSpc>
                <a:spcPct val="90000"/>
              </a:lnSpc>
              <a:spcBef>
                <a:spcPts val="450"/>
              </a:spcBef>
              <a:buFont typeface="Arial" charset="0"/>
              <a:buNone/>
            </a:pPr>
            <a:endParaRPr lang="en-GB">
              <a:latin typeface="Arial" charset="0"/>
              <a:cs typeface="Arial Unicode MS" charset="0"/>
            </a:endParaRPr>
          </a:p>
          <a:p>
            <a:pPr eaLnBrk="1" hangingPunct="1">
              <a:lnSpc>
                <a:spcPct val="90000"/>
              </a:lnSpc>
              <a:spcBef>
                <a:spcPts val="450"/>
              </a:spcBef>
              <a:buFont typeface="Arial" charset="0"/>
              <a:buNone/>
            </a:pPr>
            <a:r>
              <a:rPr lang="en-GB">
                <a:latin typeface="Arial" charset="0"/>
                <a:cs typeface="Arial Unicode MS" charset="0"/>
              </a:rPr>
              <a:t>However, a study comparing the mifepristone misoprostol interval of 1,2, or 3 days showed no significant difference in the frequency of side effects either after mifepristone or after misoprostol among the three groups.</a:t>
            </a:r>
            <a:r>
              <a:rPr lang="en-GB" baseline="30000">
                <a:latin typeface="Arial" charset="0"/>
                <a:cs typeface="Arial Unicode MS" charset="0"/>
              </a:rPr>
              <a:t>2</a:t>
            </a:r>
            <a:r>
              <a:rPr lang="en-GB">
                <a:latin typeface="Arial" charset="0"/>
                <a:cs typeface="Arial Unicode MS" charset="0"/>
              </a:rPr>
              <a:t> </a:t>
            </a:r>
          </a:p>
          <a:p>
            <a:pPr eaLnBrk="1" hangingPunct="1">
              <a:lnSpc>
                <a:spcPct val="90000"/>
              </a:lnSpc>
              <a:spcBef>
                <a:spcPts val="450"/>
              </a:spcBef>
              <a:buFont typeface="Arial" charset="0"/>
              <a:buNone/>
            </a:pPr>
            <a:endParaRPr lang="en-GB">
              <a:latin typeface="Arial" charset="0"/>
              <a:cs typeface="Arial Unicode MS" charset="0"/>
            </a:endParaRPr>
          </a:p>
          <a:p>
            <a:pPr eaLnBrk="1" hangingPunct="1">
              <a:lnSpc>
                <a:spcPct val="90000"/>
              </a:lnSpc>
              <a:spcBef>
                <a:spcPts val="338"/>
              </a:spcBef>
              <a:buFont typeface="Arial" charset="0"/>
              <a:buNone/>
            </a:pPr>
            <a:r>
              <a:rPr lang="en-GB" sz="900">
                <a:latin typeface="Arial" charset="0"/>
                <a:cs typeface="Arial Unicode MS" charset="0"/>
              </a:rPr>
              <a:t>Refs:</a:t>
            </a:r>
          </a:p>
          <a:p>
            <a:pPr eaLnBrk="1" hangingPunct="1">
              <a:lnSpc>
                <a:spcPct val="90000"/>
              </a:lnSpc>
              <a:spcBef>
                <a:spcPts val="338"/>
              </a:spcBef>
              <a:buFont typeface="Arial" charset="0"/>
              <a:buNone/>
            </a:pPr>
            <a:r>
              <a:rPr lang="en-GB" sz="900" baseline="30000">
                <a:latin typeface="Arial" charset="0"/>
                <a:cs typeface="Arial Unicode MS" charset="0"/>
              </a:rPr>
              <a:t>1</a:t>
            </a:r>
            <a:r>
              <a:rPr lang="en-GB" sz="900">
                <a:latin typeface="Arial" charset="0"/>
                <a:cs typeface="Arial Unicode MS" charset="0"/>
              </a:rPr>
              <a:t>Creinin MD, Fox MC, Teal S, Chen A, Schaff EA, Meyn LA.  A randomized comparison of misoprostol 6 to 8 hours versus 24 hours after mifepristone for abortion.  </a:t>
            </a:r>
            <a:r>
              <a:rPr lang="en-GB" sz="900" i="1">
                <a:latin typeface="Arial" charset="0"/>
                <a:cs typeface="Arial Unicode MS" charset="0"/>
              </a:rPr>
              <a:t>Obstet Gynecol</a:t>
            </a:r>
            <a:r>
              <a:rPr lang="en-GB" sz="900">
                <a:latin typeface="Arial" charset="0"/>
                <a:cs typeface="Arial Unicode MS" charset="0"/>
              </a:rPr>
              <a:t> 2004; 103: 850-9.</a:t>
            </a:r>
          </a:p>
          <a:p>
            <a:pPr eaLnBrk="1" hangingPunct="1">
              <a:lnSpc>
                <a:spcPct val="90000"/>
              </a:lnSpc>
              <a:spcBef>
                <a:spcPts val="338"/>
              </a:spcBef>
              <a:buFont typeface="Arial" charset="0"/>
              <a:buNone/>
            </a:pPr>
            <a:r>
              <a:rPr lang="en-GB" sz="900" baseline="30000">
                <a:latin typeface="Arial" charset="0"/>
                <a:cs typeface="Arial Unicode MS" charset="0"/>
              </a:rPr>
              <a:t>2</a:t>
            </a:r>
            <a:r>
              <a:rPr lang="en-GB" sz="900">
                <a:latin typeface="Arial" charset="0"/>
                <a:cs typeface="Arial Unicode MS" charset="0"/>
              </a:rPr>
              <a:t>Schaff EA, Fielding SL, Westhoff C, et al. Vaginal misoprostol administered 1, 2, or 3 days after mifepristone for early medical abortion:  a randomized trial.  </a:t>
            </a:r>
            <a:r>
              <a:rPr lang="en-GB" sz="900" i="1">
                <a:latin typeface="Arial" charset="0"/>
                <a:cs typeface="Arial Unicode MS" charset="0"/>
              </a:rPr>
              <a:t>JAMA</a:t>
            </a:r>
            <a:r>
              <a:rPr lang="en-GB" sz="900">
                <a:latin typeface="Arial" charset="0"/>
                <a:cs typeface="Arial Unicode MS" charset="0"/>
              </a:rPr>
              <a:t> 2000;284:1948-1953.</a:t>
            </a:r>
          </a:p>
          <a:p>
            <a:pPr eaLnBrk="1" hangingPunct="1">
              <a:lnSpc>
                <a:spcPct val="90000"/>
              </a:lnSpc>
              <a:spcBef>
                <a:spcPts val="338"/>
              </a:spcBef>
              <a:buFont typeface="Arial" charset="0"/>
              <a:buNone/>
            </a:pPr>
            <a:endParaRPr lang="en-GB" sz="900" baseline="30000">
              <a:latin typeface="Arial" charset="0"/>
              <a:cs typeface="Arial Unicode MS" charset="0"/>
            </a:endParaRPr>
          </a:p>
          <a:p>
            <a:pPr eaLnBrk="1" hangingPunct="1">
              <a:lnSpc>
                <a:spcPct val="90000"/>
              </a:lnSpc>
              <a:spcBef>
                <a:spcPts val="338"/>
              </a:spcBef>
              <a:buFont typeface="Arial" charset="0"/>
              <a:buNone/>
            </a:pPr>
            <a:endParaRPr lang="en-GB" sz="900" baseline="30000">
              <a:latin typeface="Arial" charset="0"/>
              <a:cs typeface="Arial Unicode M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03222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6153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4638"/>
            <a:ext cx="1941513" cy="5819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38"/>
            <a:ext cx="5676900" cy="5819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5473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59933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7055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29665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0049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9465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038703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919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91199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0783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01636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5529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0233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490287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457664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55354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34339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1447800" y="1676400"/>
            <a:ext cx="30464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76400"/>
            <a:ext cx="30480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8164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0551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942594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592725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1397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630588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105347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83398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926137"/>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926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4657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52600"/>
            <a:ext cx="3732213" cy="4341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99013" y="1752600"/>
            <a:ext cx="3733800" cy="4341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8120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7072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55782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3570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58374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586584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1.jpeg"/><Relationship Id="rId15" Type="http://schemas.openxmlformats.org/officeDocument/2006/relationships/image" Target="../media/image3.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3" Type="http://schemas.openxmlformats.org/officeDocument/2006/relationships/image" Target="../media/image1.jpeg"/><Relationship Id="rId14" Type="http://schemas.openxmlformats.org/officeDocument/2006/relationships/image" Target="../media/image2.jpe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Line 1"/>
          <p:cNvSpPr>
            <a:spLocks noChangeShapeType="1"/>
          </p:cNvSpPr>
          <p:nvPr/>
        </p:nvSpPr>
        <p:spPr bwMode="auto">
          <a:xfrm>
            <a:off x="914400" y="1447800"/>
            <a:ext cx="1588" cy="5181600"/>
          </a:xfrm>
          <a:prstGeom prst="line">
            <a:avLst/>
          </a:prstGeom>
          <a:noFill/>
          <a:ln w="9360">
            <a:solidFill>
              <a:srgbClr val="6699FF"/>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228600"/>
            <a:ext cx="2514600" cy="117951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1027"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 y="5943600"/>
            <a:ext cx="696913" cy="7620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1028" name="Rectangle 4"/>
          <p:cNvSpPr>
            <a:spLocks noGrp="1" noChangeArrowheads="1"/>
          </p:cNvSpPr>
          <p:nvPr>
            <p:ph type="title"/>
          </p:nvPr>
        </p:nvSpPr>
        <p:spPr bwMode="auto">
          <a:xfrm>
            <a:off x="2819400" y="274638"/>
            <a:ext cx="58658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9" name="Rectangle 5"/>
          <p:cNvSpPr>
            <a:spLocks noGrp="1" noChangeArrowheads="1"/>
          </p:cNvSpPr>
          <p:nvPr>
            <p:ph type="body" idx="1"/>
          </p:nvPr>
        </p:nvSpPr>
        <p:spPr bwMode="auto">
          <a:xfrm>
            <a:off x="914400" y="1752600"/>
            <a:ext cx="7618413" cy="434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457200" rtl="0" fontAlgn="base">
        <a:lnSpc>
          <a:spcPct val="70000"/>
        </a:lnSpc>
        <a:spcBef>
          <a:spcPct val="0"/>
        </a:spcBef>
        <a:spcAft>
          <a:spcPct val="0"/>
        </a:spcAft>
        <a:buClr>
          <a:srgbClr val="003399"/>
        </a:buClr>
        <a:buSzPct val="100000"/>
        <a:buFont typeface="Times New Roman" charset="0"/>
        <a:defRPr sz="3200">
          <a:solidFill>
            <a:srgbClr val="003399"/>
          </a:solidFill>
          <a:latin typeface="+mj-lt"/>
          <a:ea typeface="+mj-ea"/>
          <a:cs typeface="+mj-cs"/>
        </a:defRPr>
      </a:lvl1pPr>
      <a:lvl2pPr algn="l" defTabSz="457200" rtl="0" fontAlgn="base">
        <a:spcBef>
          <a:spcPct val="0"/>
        </a:spcBef>
        <a:spcAft>
          <a:spcPct val="0"/>
        </a:spcAft>
        <a:buClr>
          <a:srgbClr val="003399"/>
        </a:buClr>
        <a:buSzPct val="100000"/>
        <a:buFont typeface="Times New Roman" charset="0"/>
        <a:defRPr sz="4400">
          <a:solidFill>
            <a:srgbClr val="000000"/>
          </a:solidFill>
          <a:latin typeface="Times New Roman" charset="0"/>
          <a:ea typeface="Arial Unicode MS" charset="0"/>
          <a:cs typeface="Arial Unicode MS" charset="0"/>
        </a:defRPr>
      </a:lvl2pPr>
      <a:lvl3pPr algn="l" defTabSz="457200" rtl="0" fontAlgn="base">
        <a:spcBef>
          <a:spcPct val="0"/>
        </a:spcBef>
        <a:spcAft>
          <a:spcPct val="0"/>
        </a:spcAft>
        <a:buClr>
          <a:srgbClr val="003399"/>
        </a:buClr>
        <a:buSzPct val="100000"/>
        <a:buFont typeface="Times New Roman" charset="0"/>
        <a:defRPr sz="4400">
          <a:solidFill>
            <a:srgbClr val="000000"/>
          </a:solidFill>
          <a:latin typeface="Times New Roman" charset="0"/>
          <a:ea typeface="Arial Unicode MS" charset="0"/>
          <a:cs typeface="Arial Unicode MS" charset="0"/>
        </a:defRPr>
      </a:lvl3pPr>
      <a:lvl4pPr algn="l" defTabSz="457200" rtl="0" fontAlgn="base">
        <a:spcBef>
          <a:spcPct val="0"/>
        </a:spcBef>
        <a:spcAft>
          <a:spcPct val="0"/>
        </a:spcAft>
        <a:buClr>
          <a:srgbClr val="003399"/>
        </a:buClr>
        <a:buSzPct val="100000"/>
        <a:buFont typeface="Times New Roman" charset="0"/>
        <a:defRPr sz="4400">
          <a:solidFill>
            <a:srgbClr val="000000"/>
          </a:solidFill>
          <a:latin typeface="Times New Roman" charset="0"/>
          <a:ea typeface="Arial Unicode MS" charset="0"/>
          <a:cs typeface="Arial Unicode MS" charset="0"/>
        </a:defRPr>
      </a:lvl4pPr>
      <a:lvl5pPr algn="l" defTabSz="457200" rtl="0" fontAlgn="base">
        <a:spcBef>
          <a:spcPct val="0"/>
        </a:spcBef>
        <a:spcAft>
          <a:spcPct val="0"/>
        </a:spcAft>
        <a:buClr>
          <a:srgbClr val="003399"/>
        </a:buClr>
        <a:buSzPct val="100000"/>
        <a:buFont typeface="Times New Roman" charset="0"/>
        <a:defRPr sz="4400">
          <a:solidFill>
            <a:srgbClr val="000000"/>
          </a:solidFill>
          <a:latin typeface="Times New Roman" charset="0"/>
          <a:ea typeface="Arial Unicode MS" charset="0"/>
          <a:cs typeface="Arial Unicode MS" charset="0"/>
        </a:defRPr>
      </a:lvl5pPr>
      <a:lvl6pPr marL="457200" algn="l" defTabSz="457200" rtl="0" fontAlgn="base">
        <a:spcBef>
          <a:spcPct val="0"/>
        </a:spcBef>
        <a:spcAft>
          <a:spcPct val="0"/>
        </a:spcAft>
        <a:buClr>
          <a:srgbClr val="003399"/>
        </a:buClr>
        <a:buSzPct val="100000"/>
        <a:buFont typeface="Times New Roman" charset="0"/>
        <a:defRPr sz="4400">
          <a:solidFill>
            <a:srgbClr val="000000"/>
          </a:solidFill>
          <a:latin typeface="Times New Roman" charset="0"/>
          <a:ea typeface="Arial Unicode MS" charset="0"/>
          <a:cs typeface="Arial Unicode MS" charset="0"/>
        </a:defRPr>
      </a:lvl6pPr>
      <a:lvl7pPr marL="914400" algn="l" defTabSz="457200" rtl="0" fontAlgn="base">
        <a:spcBef>
          <a:spcPct val="0"/>
        </a:spcBef>
        <a:spcAft>
          <a:spcPct val="0"/>
        </a:spcAft>
        <a:buClr>
          <a:srgbClr val="003399"/>
        </a:buClr>
        <a:buSzPct val="100000"/>
        <a:buFont typeface="Times New Roman" charset="0"/>
        <a:defRPr sz="4400">
          <a:solidFill>
            <a:srgbClr val="000000"/>
          </a:solidFill>
          <a:latin typeface="Times New Roman" charset="0"/>
          <a:ea typeface="Arial Unicode MS" charset="0"/>
          <a:cs typeface="Arial Unicode MS" charset="0"/>
        </a:defRPr>
      </a:lvl7pPr>
      <a:lvl8pPr marL="1371600" algn="l" defTabSz="457200" rtl="0" fontAlgn="base">
        <a:spcBef>
          <a:spcPct val="0"/>
        </a:spcBef>
        <a:spcAft>
          <a:spcPct val="0"/>
        </a:spcAft>
        <a:buClr>
          <a:srgbClr val="003399"/>
        </a:buClr>
        <a:buSzPct val="100000"/>
        <a:buFont typeface="Times New Roman" charset="0"/>
        <a:defRPr sz="4400">
          <a:solidFill>
            <a:srgbClr val="000000"/>
          </a:solidFill>
          <a:latin typeface="Times New Roman" charset="0"/>
          <a:ea typeface="Arial Unicode MS" charset="0"/>
          <a:cs typeface="Arial Unicode MS" charset="0"/>
        </a:defRPr>
      </a:lvl8pPr>
      <a:lvl9pPr marL="1828800" algn="l" defTabSz="457200" rtl="0" fontAlgn="base">
        <a:spcBef>
          <a:spcPct val="0"/>
        </a:spcBef>
        <a:spcAft>
          <a:spcPct val="0"/>
        </a:spcAft>
        <a:buClr>
          <a:srgbClr val="003399"/>
        </a:buClr>
        <a:buSzPct val="100000"/>
        <a:buFont typeface="Times New Roman" charset="0"/>
        <a:defRPr sz="4400">
          <a:solidFill>
            <a:srgbClr val="000000"/>
          </a:solidFill>
          <a:latin typeface="Times New Roman" charset="0"/>
          <a:ea typeface="Arial Unicode MS" charset="0"/>
          <a:cs typeface="Arial Unicode MS" charset="0"/>
        </a:defRPr>
      </a:lvl9pPr>
    </p:titleStyle>
    <p:bodyStyle>
      <a:lvl1pPr marL="341313" indent="-341313" algn="l" defTabSz="457200" rtl="0" fontAlgn="base">
        <a:spcBef>
          <a:spcPts val="650"/>
        </a:spcBef>
        <a:spcAft>
          <a:spcPct val="0"/>
        </a:spcAft>
        <a:buClr>
          <a:srgbClr val="003399"/>
        </a:buClr>
        <a:buSzPct val="100000"/>
        <a:buFont typeface="Arial" charset="0"/>
        <a:buChar char="•"/>
        <a:defRPr sz="2600">
          <a:solidFill>
            <a:srgbClr val="000000"/>
          </a:solidFill>
          <a:latin typeface="+mn-lt"/>
          <a:ea typeface="+mn-ea"/>
          <a:cs typeface="+mn-cs"/>
        </a:defRPr>
      </a:lvl1pPr>
      <a:lvl2pPr marL="741363" indent="-284163" algn="l" defTabSz="457200" rtl="0" fontAlgn="base">
        <a:spcBef>
          <a:spcPts val="600"/>
        </a:spcBef>
        <a:spcAft>
          <a:spcPct val="0"/>
        </a:spcAft>
        <a:buClr>
          <a:srgbClr val="003399"/>
        </a:buClr>
        <a:buSzPct val="100000"/>
        <a:buFont typeface="Arial" charset="0"/>
        <a:buChar char="–"/>
        <a:defRPr sz="2400">
          <a:solidFill>
            <a:srgbClr val="000000"/>
          </a:solidFill>
          <a:latin typeface="+mn-lt"/>
          <a:ea typeface="+mn-ea"/>
          <a:cs typeface="+mn-cs"/>
        </a:defRPr>
      </a:lvl2pPr>
      <a:lvl3pPr marL="1143000" indent="-228600" algn="l" defTabSz="457200" rtl="0" fontAlgn="base">
        <a:spcBef>
          <a:spcPts val="550"/>
        </a:spcBef>
        <a:spcAft>
          <a:spcPct val="0"/>
        </a:spcAft>
        <a:buClr>
          <a:srgbClr val="003399"/>
        </a:buClr>
        <a:buSzPct val="100000"/>
        <a:buFont typeface="Arial" charset="0"/>
        <a:buChar char="•"/>
        <a:defRPr sz="2200">
          <a:solidFill>
            <a:srgbClr val="000000"/>
          </a:solidFill>
          <a:latin typeface="+mn-lt"/>
          <a:ea typeface="+mn-ea"/>
          <a:cs typeface="+mn-cs"/>
        </a:defRPr>
      </a:lvl3pPr>
      <a:lvl4pPr marL="1600200" indent="-228600" algn="l" defTabSz="457200" rtl="0" fontAlgn="base">
        <a:spcBef>
          <a:spcPts val="500"/>
        </a:spcBef>
        <a:spcAft>
          <a:spcPct val="0"/>
        </a:spcAft>
        <a:buClr>
          <a:srgbClr val="000000"/>
        </a:buClr>
        <a:buSzPct val="100000"/>
        <a:buFont typeface="Arial" charset="0"/>
        <a:defRPr sz="2000">
          <a:solidFill>
            <a:srgbClr val="000000"/>
          </a:solidFill>
          <a:latin typeface="+mn-lt"/>
          <a:ea typeface="+mn-ea"/>
          <a:cs typeface="+mn-cs"/>
        </a:defRPr>
      </a:lvl4pPr>
      <a:lvl5pPr marL="2057400" indent="-228600" algn="l" defTabSz="457200" rtl="0" fontAlgn="base">
        <a:spcBef>
          <a:spcPts val="500"/>
        </a:spcBef>
        <a:spcAft>
          <a:spcPct val="0"/>
        </a:spcAft>
        <a:buClr>
          <a:srgbClr val="000000"/>
        </a:buClr>
        <a:buSzPct val="100000"/>
        <a:buFont typeface="Arial"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Arial"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Arial"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Arial"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Arial"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Line 1"/>
          <p:cNvSpPr>
            <a:spLocks noChangeShapeType="1"/>
          </p:cNvSpPr>
          <p:nvPr/>
        </p:nvSpPr>
        <p:spPr bwMode="auto">
          <a:xfrm>
            <a:off x="2286000" y="0"/>
            <a:ext cx="1588" cy="6553200"/>
          </a:xfrm>
          <a:prstGeom prst="line">
            <a:avLst/>
          </a:prstGeom>
          <a:noFill/>
          <a:ln w="9360">
            <a:solidFill>
              <a:srgbClr val="6699FF"/>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050"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28800" y="609600"/>
            <a:ext cx="5638800" cy="224631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2051" name="Text Box 3"/>
          <p:cNvSpPr txBox="1">
            <a:spLocks noChangeArrowheads="1"/>
          </p:cNvSpPr>
          <p:nvPr/>
        </p:nvSpPr>
        <p:spPr bwMode="auto">
          <a:xfrm>
            <a:off x="3429000" y="5486400"/>
            <a:ext cx="3200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5pPr>
            <a:lvl6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6pPr>
            <a:lvl7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7pPr>
            <a:lvl8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8pPr>
            <a:lvl9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9pPr>
          </a:lstStyle>
          <a:p>
            <a:pPr algn="ctr" eaLnBrk="1" hangingPunct="1">
              <a:lnSpc>
                <a:spcPct val="93000"/>
              </a:lnSpc>
              <a:buClr>
                <a:srgbClr val="000000"/>
              </a:buClr>
              <a:buSzPct val="100000"/>
              <a:buFont typeface="Arial" charset="0"/>
              <a:buNone/>
            </a:pPr>
            <a:r>
              <a:rPr lang="en-GB" sz="1400"/>
              <a:t>Medical Education Series</a:t>
            </a:r>
          </a:p>
          <a:p>
            <a:pPr algn="ctr" eaLnBrk="1" hangingPunct="1">
              <a:buClr>
                <a:srgbClr val="000000"/>
              </a:buClr>
              <a:buSzPct val="100000"/>
              <a:buFont typeface="Arial" charset="0"/>
              <a:buNone/>
            </a:pPr>
            <a:r>
              <a:rPr lang="en-GB" sz="1400"/>
              <a:t> </a:t>
            </a:r>
            <a:r>
              <a:rPr lang="en-GB" sz="1400">
                <a:cs typeface="Arial" charset="0"/>
              </a:rPr>
              <a:t>© </a:t>
            </a:r>
            <a:r>
              <a:rPr lang="en-GB" sz="1400"/>
              <a:t>2005 National Abortion Federation</a:t>
            </a:r>
          </a:p>
        </p:txBody>
      </p:sp>
      <p:sp>
        <p:nvSpPr>
          <p:cNvPr id="2052" name="Text Box 4"/>
          <p:cNvSpPr txBox="1">
            <a:spLocks noChangeArrowheads="1"/>
          </p:cNvSpPr>
          <p:nvPr/>
        </p:nvSpPr>
        <p:spPr bwMode="auto">
          <a:xfrm>
            <a:off x="2667000" y="3276600"/>
            <a:ext cx="487680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5pPr>
            <a:lvl6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6pPr>
            <a:lvl7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7pPr>
            <a:lvl8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8pPr>
            <a:lvl9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9pPr>
          </a:lstStyle>
          <a:p>
            <a:pPr eaLnBrk="1" hangingPunct="1">
              <a:lnSpc>
                <a:spcPct val="95000"/>
              </a:lnSpc>
              <a:buClr>
                <a:srgbClr val="003399"/>
              </a:buClr>
              <a:buSzPct val="100000"/>
              <a:buFont typeface="Californian FB" charset="0"/>
              <a:buNone/>
            </a:pPr>
            <a:r>
              <a:rPr lang="en-GB" sz="4000">
                <a:solidFill>
                  <a:srgbClr val="003399"/>
                </a:solidFill>
                <a:latin typeface="Californian FB" charset="0"/>
              </a:rPr>
              <a:t>E</a:t>
            </a:r>
            <a:r>
              <a:rPr lang="en-GB" sz="1600">
                <a:solidFill>
                  <a:srgbClr val="003399"/>
                </a:solidFill>
                <a:latin typeface="Californian FB" charset="0"/>
              </a:rPr>
              <a:t> </a:t>
            </a:r>
            <a:r>
              <a:rPr lang="en-GB" sz="4000">
                <a:solidFill>
                  <a:srgbClr val="003399"/>
                </a:solidFill>
                <a:latin typeface="Californian FB" charset="0"/>
              </a:rPr>
              <a:t>A</a:t>
            </a:r>
            <a:r>
              <a:rPr lang="en-GB" sz="1600">
                <a:solidFill>
                  <a:srgbClr val="003399"/>
                </a:solidFill>
                <a:latin typeface="Californian FB" charset="0"/>
              </a:rPr>
              <a:t> </a:t>
            </a:r>
            <a:r>
              <a:rPr lang="en-GB" sz="4000">
                <a:solidFill>
                  <a:srgbClr val="003399"/>
                </a:solidFill>
                <a:latin typeface="Californian FB" charset="0"/>
              </a:rPr>
              <a:t>R</a:t>
            </a:r>
            <a:r>
              <a:rPr lang="en-GB" sz="1600">
                <a:solidFill>
                  <a:srgbClr val="003399"/>
                </a:solidFill>
                <a:latin typeface="Californian FB" charset="0"/>
              </a:rPr>
              <a:t> </a:t>
            </a:r>
            <a:r>
              <a:rPr lang="en-GB" sz="4000">
                <a:solidFill>
                  <a:srgbClr val="003399"/>
                </a:solidFill>
                <a:latin typeface="Californian FB" charset="0"/>
              </a:rPr>
              <a:t>L</a:t>
            </a:r>
            <a:r>
              <a:rPr lang="en-GB" sz="1600">
                <a:solidFill>
                  <a:srgbClr val="003399"/>
                </a:solidFill>
                <a:latin typeface="Californian FB" charset="0"/>
              </a:rPr>
              <a:t> </a:t>
            </a:r>
            <a:r>
              <a:rPr lang="en-GB" sz="4000">
                <a:solidFill>
                  <a:srgbClr val="003399"/>
                </a:solidFill>
                <a:latin typeface="Californian FB" charset="0"/>
              </a:rPr>
              <a:t>Y  O</a:t>
            </a:r>
            <a:r>
              <a:rPr lang="en-GB" sz="1600">
                <a:solidFill>
                  <a:srgbClr val="003399"/>
                </a:solidFill>
                <a:latin typeface="Californian FB" charset="0"/>
              </a:rPr>
              <a:t> </a:t>
            </a:r>
            <a:r>
              <a:rPr lang="en-GB" sz="4000">
                <a:solidFill>
                  <a:srgbClr val="003399"/>
                </a:solidFill>
                <a:latin typeface="Californian FB" charset="0"/>
              </a:rPr>
              <a:t>P</a:t>
            </a:r>
            <a:r>
              <a:rPr lang="en-GB" sz="1600">
                <a:solidFill>
                  <a:srgbClr val="003399"/>
                </a:solidFill>
                <a:latin typeface="Californian FB" charset="0"/>
              </a:rPr>
              <a:t> </a:t>
            </a:r>
            <a:r>
              <a:rPr lang="en-GB" sz="4000">
                <a:solidFill>
                  <a:srgbClr val="003399"/>
                </a:solidFill>
                <a:latin typeface="Californian FB" charset="0"/>
              </a:rPr>
              <a:t>T</a:t>
            </a:r>
            <a:r>
              <a:rPr lang="en-GB" sz="1600">
                <a:solidFill>
                  <a:srgbClr val="003399"/>
                </a:solidFill>
                <a:latin typeface="Californian FB" charset="0"/>
              </a:rPr>
              <a:t> </a:t>
            </a:r>
            <a:r>
              <a:rPr lang="en-GB" sz="4000">
                <a:solidFill>
                  <a:srgbClr val="003399"/>
                </a:solidFill>
                <a:latin typeface="Californian FB" charset="0"/>
              </a:rPr>
              <a:t>I</a:t>
            </a:r>
            <a:r>
              <a:rPr lang="en-GB" sz="1600">
                <a:solidFill>
                  <a:srgbClr val="003399"/>
                </a:solidFill>
                <a:latin typeface="Californian FB" charset="0"/>
              </a:rPr>
              <a:t> </a:t>
            </a:r>
            <a:r>
              <a:rPr lang="en-GB" sz="4000">
                <a:solidFill>
                  <a:srgbClr val="003399"/>
                </a:solidFill>
                <a:latin typeface="Californian FB" charset="0"/>
              </a:rPr>
              <a:t>O</a:t>
            </a:r>
            <a:r>
              <a:rPr lang="en-GB" sz="1600">
                <a:solidFill>
                  <a:srgbClr val="003399"/>
                </a:solidFill>
                <a:latin typeface="Californian FB" charset="0"/>
              </a:rPr>
              <a:t> </a:t>
            </a:r>
            <a:r>
              <a:rPr lang="en-GB" sz="4000">
                <a:solidFill>
                  <a:srgbClr val="003399"/>
                </a:solidFill>
                <a:latin typeface="Californian FB" charset="0"/>
              </a:rPr>
              <a:t>N</a:t>
            </a:r>
            <a:r>
              <a:rPr lang="en-GB" sz="1600">
                <a:solidFill>
                  <a:srgbClr val="003399"/>
                </a:solidFill>
                <a:latin typeface="Californian FB" charset="0"/>
              </a:rPr>
              <a:t> </a:t>
            </a:r>
            <a:r>
              <a:rPr lang="en-GB" sz="4000">
                <a:solidFill>
                  <a:srgbClr val="003399"/>
                </a:solidFill>
                <a:latin typeface="Californian FB" charset="0"/>
              </a:rPr>
              <a:t>S</a:t>
            </a:r>
          </a:p>
          <a:p>
            <a:pPr algn="ctr" eaLnBrk="1" hangingPunct="1">
              <a:buClr>
                <a:srgbClr val="000000"/>
              </a:buClr>
              <a:buSzPct val="100000"/>
              <a:buFont typeface="Arial" charset="0"/>
              <a:buNone/>
            </a:pPr>
            <a:r>
              <a:rPr lang="en-GB" sz="1400"/>
              <a:t>A PROVIDER</a:t>
            </a:r>
            <a:r>
              <a:rPr lang="ja-JP" altLang="en-GB" sz="1400">
                <a:latin typeface="Arial"/>
              </a:rPr>
              <a:t>’</a:t>
            </a:r>
            <a:r>
              <a:rPr lang="en-GB" sz="1400"/>
              <a:t>S GUIDE TO MEDICAL ABORTION</a:t>
            </a:r>
          </a:p>
          <a:p>
            <a:pPr algn="ctr" eaLnBrk="1" hangingPunct="1">
              <a:buClr>
                <a:srgbClr val="000000"/>
              </a:buClr>
              <a:buSzPct val="100000"/>
              <a:buFont typeface="Arial" charset="0"/>
              <a:buNone/>
            </a:pPr>
            <a:endParaRPr lang="en-GB"/>
          </a:p>
          <a:p>
            <a:pPr algn="ctr" eaLnBrk="1" hangingPunct="1">
              <a:buClr>
                <a:srgbClr val="000000"/>
              </a:buClr>
              <a:buSzPct val="100000"/>
              <a:buFont typeface="Arial" charset="0"/>
              <a:buNone/>
            </a:pPr>
            <a:endParaRPr lang="en-GB"/>
          </a:p>
          <a:p>
            <a:pPr algn="ctr" eaLnBrk="1" hangingPunct="1">
              <a:buClr>
                <a:srgbClr val="000000"/>
              </a:buClr>
              <a:buSzPct val="100000"/>
              <a:buFont typeface="Arial" charset="0"/>
              <a:buNone/>
            </a:pPr>
            <a:endParaRPr lang="en-GB"/>
          </a:p>
        </p:txBody>
      </p:sp>
      <p:sp>
        <p:nvSpPr>
          <p:cNvPr id="2053" name="Line 5"/>
          <p:cNvSpPr>
            <a:spLocks noChangeShapeType="1"/>
          </p:cNvSpPr>
          <p:nvPr/>
        </p:nvSpPr>
        <p:spPr bwMode="auto">
          <a:xfrm>
            <a:off x="2971800" y="3886200"/>
            <a:ext cx="4191000" cy="1588"/>
          </a:xfrm>
          <a:prstGeom prst="line">
            <a:avLst/>
          </a:prstGeom>
          <a:noFill/>
          <a:ln w="9360">
            <a:solidFill>
              <a:srgbClr val="6699FF"/>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054"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57600" y="4419600"/>
            <a:ext cx="2743200" cy="64928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84" r:id="rId12"/>
  </p:sldLayoutIdLst>
  <p:txStyles>
    <p:titleStyle>
      <a:lvl1pPr algn="l" defTabSz="457200" rtl="0" fontAlgn="base">
        <a:lnSpc>
          <a:spcPct val="70000"/>
        </a:lnSpc>
        <a:spcBef>
          <a:spcPct val="0"/>
        </a:spcBef>
        <a:spcAft>
          <a:spcPct val="0"/>
        </a:spcAft>
        <a:buClr>
          <a:srgbClr val="003399"/>
        </a:buClr>
        <a:buSzPct val="100000"/>
        <a:buFont typeface="Times New Roman" charset="0"/>
        <a:defRPr sz="3200">
          <a:solidFill>
            <a:srgbClr val="003399"/>
          </a:solidFill>
          <a:latin typeface="+mj-lt"/>
          <a:ea typeface="+mj-ea"/>
          <a:cs typeface="+mj-cs"/>
        </a:defRPr>
      </a:lvl1pPr>
      <a:lvl2pPr algn="l" defTabSz="457200" rtl="0" fontAlgn="base">
        <a:spcBef>
          <a:spcPct val="0"/>
        </a:spcBef>
        <a:spcAft>
          <a:spcPct val="0"/>
        </a:spcAft>
        <a:buClr>
          <a:srgbClr val="003399"/>
        </a:buClr>
        <a:buSzPct val="100000"/>
        <a:buFont typeface="Times New Roman" charset="0"/>
        <a:defRPr sz="4400">
          <a:solidFill>
            <a:srgbClr val="000000"/>
          </a:solidFill>
          <a:latin typeface="Times New Roman" charset="0"/>
          <a:ea typeface="ＭＳ Ｐゴシック" charset="0"/>
        </a:defRPr>
      </a:lvl2pPr>
      <a:lvl3pPr algn="l" defTabSz="457200" rtl="0" fontAlgn="base">
        <a:spcBef>
          <a:spcPct val="0"/>
        </a:spcBef>
        <a:spcAft>
          <a:spcPct val="0"/>
        </a:spcAft>
        <a:buClr>
          <a:srgbClr val="003399"/>
        </a:buClr>
        <a:buSzPct val="100000"/>
        <a:buFont typeface="Times New Roman" charset="0"/>
        <a:defRPr sz="4400">
          <a:solidFill>
            <a:srgbClr val="000000"/>
          </a:solidFill>
          <a:latin typeface="Times New Roman" charset="0"/>
          <a:ea typeface="ＭＳ Ｐゴシック" charset="0"/>
        </a:defRPr>
      </a:lvl3pPr>
      <a:lvl4pPr algn="l" defTabSz="457200" rtl="0" fontAlgn="base">
        <a:spcBef>
          <a:spcPct val="0"/>
        </a:spcBef>
        <a:spcAft>
          <a:spcPct val="0"/>
        </a:spcAft>
        <a:buClr>
          <a:srgbClr val="003399"/>
        </a:buClr>
        <a:buSzPct val="100000"/>
        <a:buFont typeface="Times New Roman" charset="0"/>
        <a:defRPr sz="4400">
          <a:solidFill>
            <a:srgbClr val="000000"/>
          </a:solidFill>
          <a:latin typeface="Times New Roman" charset="0"/>
          <a:ea typeface="ＭＳ Ｐゴシック" charset="0"/>
        </a:defRPr>
      </a:lvl4pPr>
      <a:lvl5pPr algn="l" defTabSz="457200" rtl="0" fontAlgn="base">
        <a:spcBef>
          <a:spcPct val="0"/>
        </a:spcBef>
        <a:spcAft>
          <a:spcPct val="0"/>
        </a:spcAft>
        <a:buClr>
          <a:srgbClr val="003399"/>
        </a:buClr>
        <a:buSzPct val="100000"/>
        <a:buFont typeface="Times New Roman" charset="0"/>
        <a:defRPr sz="4400">
          <a:solidFill>
            <a:srgbClr val="000000"/>
          </a:solidFill>
          <a:latin typeface="Times New Roman" charset="0"/>
          <a:ea typeface="ＭＳ Ｐゴシック" charset="0"/>
        </a:defRPr>
      </a:lvl5pPr>
      <a:lvl6pPr marL="457200" algn="l" defTabSz="457200" rtl="0" fontAlgn="base">
        <a:spcBef>
          <a:spcPct val="0"/>
        </a:spcBef>
        <a:spcAft>
          <a:spcPct val="0"/>
        </a:spcAft>
        <a:buClr>
          <a:srgbClr val="003399"/>
        </a:buClr>
        <a:buSzPct val="100000"/>
        <a:buFont typeface="Times New Roman" charset="0"/>
        <a:defRPr sz="4400">
          <a:solidFill>
            <a:srgbClr val="000000"/>
          </a:solidFill>
          <a:latin typeface="Times New Roman" charset="0"/>
          <a:ea typeface="ＭＳ Ｐゴシック" charset="0"/>
        </a:defRPr>
      </a:lvl6pPr>
      <a:lvl7pPr marL="914400" algn="l" defTabSz="457200" rtl="0" fontAlgn="base">
        <a:spcBef>
          <a:spcPct val="0"/>
        </a:spcBef>
        <a:spcAft>
          <a:spcPct val="0"/>
        </a:spcAft>
        <a:buClr>
          <a:srgbClr val="003399"/>
        </a:buClr>
        <a:buSzPct val="100000"/>
        <a:buFont typeface="Times New Roman" charset="0"/>
        <a:defRPr sz="4400">
          <a:solidFill>
            <a:srgbClr val="000000"/>
          </a:solidFill>
          <a:latin typeface="Times New Roman" charset="0"/>
          <a:ea typeface="ＭＳ Ｐゴシック" charset="0"/>
        </a:defRPr>
      </a:lvl7pPr>
      <a:lvl8pPr marL="1371600" algn="l" defTabSz="457200" rtl="0" fontAlgn="base">
        <a:spcBef>
          <a:spcPct val="0"/>
        </a:spcBef>
        <a:spcAft>
          <a:spcPct val="0"/>
        </a:spcAft>
        <a:buClr>
          <a:srgbClr val="003399"/>
        </a:buClr>
        <a:buSzPct val="100000"/>
        <a:buFont typeface="Times New Roman" charset="0"/>
        <a:defRPr sz="4400">
          <a:solidFill>
            <a:srgbClr val="000000"/>
          </a:solidFill>
          <a:latin typeface="Times New Roman" charset="0"/>
          <a:ea typeface="ＭＳ Ｐゴシック" charset="0"/>
        </a:defRPr>
      </a:lvl8pPr>
      <a:lvl9pPr marL="1828800" algn="l" defTabSz="457200" rtl="0" fontAlgn="base">
        <a:spcBef>
          <a:spcPct val="0"/>
        </a:spcBef>
        <a:spcAft>
          <a:spcPct val="0"/>
        </a:spcAft>
        <a:buClr>
          <a:srgbClr val="003399"/>
        </a:buClr>
        <a:buSzPct val="100000"/>
        <a:buFont typeface="Times New Roman" charset="0"/>
        <a:defRPr sz="4400">
          <a:solidFill>
            <a:srgbClr val="000000"/>
          </a:solidFill>
          <a:latin typeface="Times New Roman" charset="0"/>
          <a:ea typeface="ＭＳ Ｐゴシック" charset="0"/>
        </a:defRPr>
      </a:lvl9pPr>
    </p:titleStyle>
    <p:bodyStyle>
      <a:lvl1pPr marL="341313" indent="-341313" algn="l" defTabSz="457200" rtl="0" fontAlgn="base">
        <a:spcBef>
          <a:spcPts val="650"/>
        </a:spcBef>
        <a:spcAft>
          <a:spcPct val="0"/>
        </a:spcAft>
        <a:buClr>
          <a:srgbClr val="003399"/>
        </a:buClr>
        <a:buSzPct val="100000"/>
        <a:buFont typeface="Arial" charset="0"/>
        <a:buChar char="•"/>
        <a:defRPr sz="2600">
          <a:solidFill>
            <a:srgbClr val="000000"/>
          </a:solidFill>
          <a:latin typeface="+mn-lt"/>
          <a:ea typeface="+mn-ea"/>
          <a:cs typeface="+mn-cs"/>
        </a:defRPr>
      </a:lvl1pPr>
      <a:lvl2pPr marL="741363" indent="-284163" algn="l" defTabSz="457200" rtl="0" fontAlgn="base">
        <a:spcBef>
          <a:spcPts val="600"/>
        </a:spcBef>
        <a:spcAft>
          <a:spcPct val="0"/>
        </a:spcAft>
        <a:buClr>
          <a:srgbClr val="003399"/>
        </a:buClr>
        <a:buSzPct val="100000"/>
        <a:buFont typeface="Arial" charset="0"/>
        <a:buChar char="–"/>
        <a:defRPr sz="2400">
          <a:solidFill>
            <a:srgbClr val="000000"/>
          </a:solidFill>
          <a:latin typeface="+mn-lt"/>
          <a:ea typeface="+mn-ea"/>
        </a:defRPr>
      </a:lvl2pPr>
      <a:lvl3pPr marL="1143000" indent="-228600" algn="l" defTabSz="457200" rtl="0" fontAlgn="base">
        <a:spcBef>
          <a:spcPts val="550"/>
        </a:spcBef>
        <a:spcAft>
          <a:spcPct val="0"/>
        </a:spcAft>
        <a:buClr>
          <a:srgbClr val="003399"/>
        </a:buClr>
        <a:buSzPct val="100000"/>
        <a:buFont typeface="Arial" charset="0"/>
        <a:buChar char="•"/>
        <a:defRPr sz="2200">
          <a:solidFill>
            <a:srgbClr val="000000"/>
          </a:solidFill>
          <a:latin typeface="+mn-lt"/>
          <a:ea typeface="+mn-ea"/>
        </a:defRPr>
      </a:lvl3pPr>
      <a:lvl4pPr marL="1600200" indent="-228600" algn="l" defTabSz="457200" rtl="0" fontAlgn="base">
        <a:spcBef>
          <a:spcPts val="500"/>
        </a:spcBef>
        <a:spcAft>
          <a:spcPct val="0"/>
        </a:spcAft>
        <a:buClr>
          <a:srgbClr val="000000"/>
        </a:buClr>
        <a:buSzPct val="100000"/>
        <a:buFont typeface="Arial" charset="0"/>
        <a:defRPr sz="2000">
          <a:solidFill>
            <a:srgbClr val="000000"/>
          </a:solidFill>
          <a:latin typeface="+mn-lt"/>
          <a:ea typeface="+mn-ea"/>
        </a:defRPr>
      </a:lvl4pPr>
      <a:lvl5pPr marL="2057400" indent="-228600" algn="l" defTabSz="457200" rtl="0" fontAlgn="base">
        <a:spcBef>
          <a:spcPts val="500"/>
        </a:spcBef>
        <a:spcAft>
          <a:spcPct val="0"/>
        </a:spcAft>
        <a:buClr>
          <a:srgbClr val="000000"/>
        </a:buClr>
        <a:buSzPct val="100000"/>
        <a:buFont typeface="Arial" charset="0"/>
        <a:defRPr sz="2000">
          <a:solidFill>
            <a:srgbClr val="000000"/>
          </a:solidFill>
          <a:latin typeface="+mn-lt"/>
          <a:ea typeface="+mn-ea"/>
        </a:defRPr>
      </a:lvl5pPr>
      <a:lvl6pPr marL="2514600" indent="-228600" algn="l" defTabSz="457200" rtl="0" fontAlgn="base">
        <a:spcBef>
          <a:spcPts val="500"/>
        </a:spcBef>
        <a:spcAft>
          <a:spcPct val="0"/>
        </a:spcAft>
        <a:buClr>
          <a:srgbClr val="000000"/>
        </a:buClr>
        <a:buSzPct val="100000"/>
        <a:buFont typeface="Arial" charset="0"/>
        <a:defRPr sz="2000">
          <a:solidFill>
            <a:srgbClr val="000000"/>
          </a:solidFill>
          <a:latin typeface="+mn-lt"/>
          <a:ea typeface="+mn-ea"/>
        </a:defRPr>
      </a:lvl6pPr>
      <a:lvl7pPr marL="2971800" indent="-228600" algn="l" defTabSz="457200" rtl="0" fontAlgn="base">
        <a:spcBef>
          <a:spcPts val="500"/>
        </a:spcBef>
        <a:spcAft>
          <a:spcPct val="0"/>
        </a:spcAft>
        <a:buClr>
          <a:srgbClr val="000000"/>
        </a:buClr>
        <a:buSzPct val="100000"/>
        <a:buFont typeface="Arial" charset="0"/>
        <a:defRPr sz="2000">
          <a:solidFill>
            <a:srgbClr val="000000"/>
          </a:solidFill>
          <a:latin typeface="+mn-lt"/>
          <a:ea typeface="+mn-ea"/>
        </a:defRPr>
      </a:lvl7pPr>
      <a:lvl8pPr marL="3429000" indent="-228600" algn="l" defTabSz="457200" rtl="0" fontAlgn="base">
        <a:spcBef>
          <a:spcPts val="500"/>
        </a:spcBef>
        <a:spcAft>
          <a:spcPct val="0"/>
        </a:spcAft>
        <a:buClr>
          <a:srgbClr val="000000"/>
        </a:buClr>
        <a:buSzPct val="100000"/>
        <a:buFont typeface="Arial" charset="0"/>
        <a:defRPr sz="2000">
          <a:solidFill>
            <a:srgbClr val="000000"/>
          </a:solidFill>
          <a:latin typeface="+mn-lt"/>
          <a:ea typeface="+mn-ea"/>
        </a:defRPr>
      </a:lvl8pPr>
      <a:lvl9pPr marL="3886200" indent="-228600" algn="l" defTabSz="457200" rtl="0" fontAlgn="base">
        <a:spcBef>
          <a:spcPts val="500"/>
        </a:spcBef>
        <a:spcAft>
          <a:spcPct val="0"/>
        </a:spcAft>
        <a:buClr>
          <a:srgbClr val="000000"/>
        </a:buClr>
        <a:buSzPct val="100000"/>
        <a:buFont typeface="Arial" charset="0"/>
        <a:defRPr sz="20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228600"/>
            <a:ext cx="2514600" cy="117951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3074" name="Text Box 2"/>
          <p:cNvSpPr txBox="1">
            <a:spLocks noChangeArrowheads="1"/>
          </p:cNvSpPr>
          <p:nvPr/>
        </p:nvSpPr>
        <p:spPr bwMode="auto">
          <a:xfrm>
            <a:off x="3048000" y="457200"/>
            <a:ext cx="48768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5pPr>
            <a:lvl6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6pPr>
            <a:lvl7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7pPr>
            <a:lvl8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8pPr>
            <a:lvl9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9pPr>
          </a:lstStyle>
          <a:p>
            <a:pPr eaLnBrk="1" hangingPunct="1">
              <a:lnSpc>
                <a:spcPct val="95000"/>
              </a:lnSpc>
              <a:buClr>
                <a:srgbClr val="003399"/>
              </a:buClr>
              <a:buSzPct val="100000"/>
              <a:buFont typeface="Californian FB" charset="0"/>
              <a:buNone/>
            </a:pPr>
            <a:r>
              <a:rPr lang="en-GB" sz="4000">
                <a:solidFill>
                  <a:srgbClr val="003399"/>
                </a:solidFill>
                <a:latin typeface="Californian FB" charset="0"/>
              </a:rPr>
              <a:t>E</a:t>
            </a:r>
            <a:r>
              <a:rPr lang="en-GB" sz="1600">
                <a:solidFill>
                  <a:srgbClr val="003399"/>
                </a:solidFill>
                <a:latin typeface="Californian FB" charset="0"/>
              </a:rPr>
              <a:t> </a:t>
            </a:r>
            <a:r>
              <a:rPr lang="en-GB" sz="4000">
                <a:solidFill>
                  <a:srgbClr val="003399"/>
                </a:solidFill>
                <a:latin typeface="Californian FB" charset="0"/>
              </a:rPr>
              <a:t>A</a:t>
            </a:r>
            <a:r>
              <a:rPr lang="en-GB" sz="1600">
                <a:solidFill>
                  <a:srgbClr val="003399"/>
                </a:solidFill>
                <a:latin typeface="Californian FB" charset="0"/>
              </a:rPr>
              <a:t> </a:t>
            </a:r>
            <a:r>
              <a:rPr lang="en-GB" sz="4000">
                <a:solidFill>
                  <a:srgbClr val="003399"/>
                </a:solidFill>
                <a:latin typeface="Californian FB" charset="0"/>
              </a:rPr>
              <a:t>R</a:t>
            </a:r>
            <a:r>
              <a:rPr lang="en-GB" sz="1600">
                <a:solidFill>
                  <a:srgbClr val="003399"/>
                </a:solidFill>
                <a:latin typeface="Californian FB" charset="0"/>
              </a:rPr>
              <a:t> </a:t>
            </a:r>
            <a:r>
              <a:rPr lang="en-GB" sz="4000">
                <a:solidFill>
                  <a:srgbClr val="003399"/>
                </a:solidFill>
                <a:latin typeface="Californian FB" charset="0"/>
              </a:rPr>
              <a:t>L</a:t>
            </a:r>
            <a:r>
              <a:rPr lang="en-GB" sz="1600">
                <a:solidFill>
                  <a:srgbClr val="003399"/>
                </a:solidFill>
                <a:latin typeface="Californian FB" charset="0"/>
              </a:rPr>
              <a:t> </a:t>
            </a:r>
            <a:r>
              <a:rPr lang="en-GB" sz="4000">
                <a:solidFill>
                  <a:srgbClr val="003399"/>
                </a:solidFill>
                <a:latin typeface="Californian FB" charset="0"/>
              </a:rPr>
              <a:t>Y  O</a:t>
            </a:r>
            <a:r>
              <a:rPr lang="en-GB" sz="1600">
                <a:solidFill>
                  <a:srgbClr val="003399"/>
                </a:solidFill>
                <a:latin typeface="Californian FB" charset="0"/>
              </a:rPr>
              <a:t> </a:t>
            </a:r>
            <a:r>
              <a:rPr lang="en-GB" sz="4000">
                <a:solidFill>
                  <a:srgbClr val="003399"/>
                </a:solidFill>
                <a:latin typeface="Californian FB" charset="0"/>
              </a:rPr>
              <a:t>P</a:t>
            </a:r>
            <a:r>
              <a:rPr lang="en-GB" sz="1600">
                <a:solidFill>
                  <a:srgbClr val="003399"/>
                </a:solidFill>
                <a:latin typeface="Californian FB" charset="0"/>
              </a:rPr>
              <a:t> </a:t>
            </a:r>
            <a:r>
              <a:rPr lang="en-GB" sz="4000">
                <a:solidFill>
                  <a:srgbClr val="003399"/>
                </a:solidFill>
                <a:latin typeface="Californian FB" charset="0"/>
              </a:rPr>
              <a:t>T</a:t>
            </a:r>
            <a:r>
              <a:rPr lang="en-GB" sz="1600">
                <a:solidFill>
                  <a:srgbClr val="003399"/>
                </a:solidFill>
                <a:latin typeface="Californian FB" charset="0"/>
              </a:rPr>
              <a:t> </a:t>
            </a:r>
            <a:r>
              <a:rPr lang="en-GB" sz="4000">
                <a:solidFill>
                  <a:srgbClr val="003399"/>
                </a:solidFill>
                <a:latin typeface="Californian FB" charset="0"/>
              </a:rPr>
              <a:t>I</a:t>
            </a:r>
            <a:r>
              <a:rPr lang="en-GB" sz="1600">
                <a:solidFill>
                  <a:srgbClr val="003399"/>
                </a:solidFill>
                <a:latin typeface="Californian FB" charset="0"/>
              </a:rPr>
              <a:t> </a:t>
            </a:r>
            <a:r>
              <a:rPr lang="en-GB" sz="4000">
                <a:solidFill>
                  <a:srgbClr val="003399"/>
                </a:solidFill>
                <a:latin typeface="Californian FB" charset="0"/>
              </a:rPr>
              <a:t>O</a:t>
            </a:r>
            <a:r>
              <a:rPr lang="en-GB" sz="1600">
                <a:solidFill>
                  <a:srgbClr val="003399"/>
                </a:solidFill>
                <a:latin typeface="Californian FB" charset="0"/>
              </a:rPr>
              <a:t> </a:t>
            </a:r>
            <a:r>
              <a:rPr lang="en-GB" sz="4000">
                <a:solidFill>
                  <a:srgbClr val="003399"/>
                </a:solidFill>
                <a:latin typeface="Californian FB" charset="0"/>
              </a:rPr>
              <a:t>N</a:t>
            </a:r>
            <a:r>
              <a:rPr lang="en-GB" sz="1600">
                <a:solidFill>
                  <a:srgbClr val="003399"/>
                </a:solidFill>
                <a:latin typeface="Californian FB" charset="0"/>
              </a:rPr>
              <a:t> </a:t>
            </a:r>
            <a:r>
              <a:rPr lang="en-GB" sz="4000">
                <a:solidFill>
                  <a:srgbClr val="003399"/>
                </a:solidFill>
                <a:latin typeface="Californian FB" charset="0"/>
              </a:rPr>
              <a:t>S</a:t>
            </a:r>
          </a:p>
          <a:p>
            <a:pPr algn="ctr" eaLnBrk="1" hangingPunct="1">
              <a:buClr>
                <a:srgbClr val="000000"/>
              </a:buClr>
              <a:buSzPct val="100000"/>
              <a:buFont typeface="Arial" charset="0"/>
              <a:buNone/>
            </a:pPr>
            <a:r>
              <a:rPr lang="en-GB" sz="1400">
                <a:solidFill>
                  <a:srgbClr val="000000"/>
                </a:solidFill>
              </a:rPr>
              <a:t>A PROVIDER</a:t>
            </a:r>
            <a:r>
              <a:rPr lang="ja-JP" altLang="en-GB" sz="1400">
                <a:solidFill>
                  <a:srgbClr val="000000"/>
                </a:solidFill>
                <a:latin typeface="Arial"/>
              </a:rPr>
              <a:t>’</a:t>
            </a:r>
            <a:r>
              <a:rPr lang="en-GB" sz="1400">
                <a:solidFill>
                  <a:srgbClr val="000000"/>
                </a:solidFill>
              </a:rPr>
              <a:t>S GUIDE TO MEDICAL ABORTION</a:t>
            </a:r>
            <a:endParaRPr lang="en-GB">
              <a:solidFill>
                <a:srgbClr val="000000"/>
              </a:solidFill>
            </a:endParaRPr>
          </a:p>
        </p:txBody>
      </p:sp>
      <p:sp>
        <p:nvSpPr>
          <p:cNvPr id="3075" name="Line 3"/>
          <p:cNvSpPr>
            <a:spLocks noChangeShapeType="1"/>
          </p:cNvSpPr>
          <p:nvPr/>
        </p:nvSpPr>
        <p:spPr bwMode="auto">
          <a:xfrm>
            <a:off x="3352800" y="1066800"/>
            <a:ext cx="4191000" cy="1588"/>
          </a:xfrm>
          <a:prstGeom prst="line">
            <a:avLst/>
          </a:prstGeom>
          <a:noFill/>
          <a:ln w="9360">
            <a:solidFill>
              <a:srgbClr val="6699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 name="Line 4"/>
          <p:cNvSpPr>
            <a:spLocks noChangeShapeType="1"/>
          </p:cNvSpPr>
          <p:nvPr/>
        </p:nvSpPr>
        <p:spPr bwMode="auto">
          <a:xfrm>
            <a:off x="914400" y="1447800"/>
            <a:ext cx="1588" cy="5181600"/>
          </a:xfrm>
          <a:prstGeom prst="line">
            <a:avLst/>
          </a:prstGeom>
          <a:noFill/>
          <a:ln w="9360">
            <a:solidFill>
              <a:srgbClr val="6699FF"/>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077"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 y="5943600"/>
            <a:ext cx="696913" cy="7620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3079" name="Rectangle 7"/>
          <p:cNvSpPr>
            <a:spLocks noGrp="1" noChangeArrowheads="1"/>
          </p:cNvSpPr>
          <p:nvPr>
            <p:ph type="body" idx="1"/>
          </p:nvPr>
        </p:nvSpPr>
        <p:spPr bwMode="auto">
          <a:xfrm>
            <a:off x="1447800" y="1676400"/>
            <a:ext cx="62468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fontAlgn="base">
        <a:spcBef>
          <a:spcPct val="0"/>
        </a:spcBef>
        <a:spcAft>
          <a:spcPct val="0"/>
        </a:spcAft>
        <a:buClr>
          <a:srgbClr val="000000"/>
        </a:buClr>
        <a:buSzPct val="100000"/>
        <a:buFont typeface="Californian FB" charset="0"/>
        <a:defRPr sz="4000">
          <a:solidFill>
            <a:srgbClr val="000000"/>
          </a:solidFill>
          <a:latin typeface="+mj-lt"/>
          <a:ea typeface="+mj-ea"/>
          <a:cs typeface="+mj-cs"/>
        </a:defRPr>
      </a:lvl1pPr>
      <a:lvl2pPr algn="l" defTabSz="457200" rtl="0" fontAlgn="base">
        <a:spcBef>
          <a:spcPct val="0"/>
        </a:spcBef>
        <a:spcAft>
          <a:spcPct val="0"/>
        </a:spcAft>
        <a:buClr>
          <a:srgbClr val="000000"/>
        </a:buClr>
        <a:buSzPct val="100000"/>
        <a:buFont typeface="Californian FB" charset="0"/>
        <a:defRPr sz="4400">
          <a:solidFill>
            <a:srgbClr val="000000"/>
          </a:solidFill>
          <a:latin typeface="Times New Roman" charset="0"/>
          <a:ea typeface="ＭＳ Ｐゴシック" charset="0"/>
        </a:defRPr>
      </a:lvl2pPr>
      <a:lvl3pPr algn="l" defTabSz="457200" rtl="0" fontAlgn="base">
        <a:spcBef>
          <a:spcPct val="0"/>
        </a:spcBef>
        <a:spcAft>
          <a:spcPct val="0"/>
        </a:spcAft>
        <a:buClr>
          <a:srgbClr val="000000"/>
        </a:buClr>
        <a:buSzPct val="100000"/>
        <a:buFont typeface="Californian FB" charset="0"/>
        <a:defRPr sz="4400">
          <a:solidFill>
            <a:srgbClr val="000000"/>
          </a:solidFill>
          <a:latin typeface="Times New Roman" charset="0"/>
          <a:ea typeface="ＭＳ Ｐゴシック" charset="0"/>
        </a:defRPr>
      </a:lvl3pPr>
      <a:lvl4pPr algn="l" defTabSz="457200" rtl="0" fontAlgn="base">
        <a:spcBef>
          <a:spcPct val="0"/>
        </a:spcBef>
        <a:spcAft>
          <a:spcPct val="0"/>
        </a:spcAft>
        <a:buClr>
          <a:srgbClr val="000000"/>
        </a:buClr>
        <a:buSzPct val="100000"/>
        <a:buFont typeface="Californian FB" charset="0"/>
        <a:defRPr sz="4400">
          <a:solidFill>
            <a:srgbClr val="000000"/>
          </a:solidFill>
          <a:latin typeface="Times New Roman" charset="0"/>
          <a:ea typeface="ＭＳ Ｐゴシック" charset="0"/>
        </a:defRPr>
      </a:lvl4pPr>
      <a:lvl5pPr algn="l" defTabSz="457200" rtl="0" fontAlgn="base">
        <a:spcBef>
          <a:spcPct val="0"/>
        </a:spcBef>
        <a:spcAft>
          <a:spcPct val="0"/>
        </a:spcAft>
        <a:buClr>
          <a:srgbClr val="000000"/>
        </a:buClr>
        <a:buSzPct val="100000"/>
        <a:buFont typeface="Californian FB" charset="0"/>
        <a:defRPr sz="4400">
          <a:solidFill>
            <a:srgbClr val="000000"/>
          </a:solidFill>
          <a:latin typeface="Times New Roman" charset="0"/>
          <a:ea typeface="ＭＳ Ｐゴシック" charset="0"/>
        </a:defRPr>
      </a:lvl5pPr>
      <a:lvl6pPr marL="457200" algn="l" defTabSz="457200" rtl="0" fontAlgn="base">
        <a:spcBef>
          <a:spcPct val="0"/>
        </a:spcBef>
        <a:spcAft>
          <a:spcPct val="0"/>
        </a:spcAft>
        <a:buClr>
          <a:srgbClr val="000000"/>
        </a:buClr>
        <a:buSzPct val="100000"/>
        <a:buFont typeface="Californian FB" charset="0"/>
        <a:defRPr sz="4400">
          <a:solidFill>
            <a:srgbClr val="000000"/>
          </a:solidFill>
          <a:latin typeface="Times New Roman" charset="0"/>
          <a:ea typeface="ＭＳ Ｐゴシック" charset="0"/>
        </a:defRPr>
      </a:lvl6pPr>
      <a:lvl7pPr marL="914400" algn="l" defTabSz="457200" rtl="0" fontAlgn="base">
        <a:spcBef>
          <a:spcPct val="0"/>
        </a:spcBef>
        <a:spcAft>
          <a:spcPct val="0"/>
        </a:spcAft>
        <a:buClr>
          <a:srgbClr val="000000"/>
        </a:buClr>
        <a:buSzPct val="100000"/>
        <a:buFont typeface="Californian FB" charset="0"/>
        <a:defRPr sz="4400">
          <a:solidFill>
            <a:srgbClr val="000000"/>
          </a:solidFill>
          <a:latin typeface="Times New Roman" charset="0"/>
          <a:ea typeface="ＭＳ Ｐゴシック" charset="0"/>
        </a:defRPr>
      </a:lvl7pPr>
      <a:lvl8pPr marL="1371600" algn="l" defTabSz="457200" rtl="0" fontAlgn="base">
        <a:spcBef>
          <a:spcPct val="0"/>
        </a:spcBef>
        <a:spcAft>
          <a:spcPct val="0"/>
        </a:spcAft>
        <a:buClr>
          <a:srgbClr val="000000"/>
        </a:buClr>
        <a:buSzPct val="100000"/>
        <a:buFont typeface="Californian FB" charset="0"/>
        <a:defRPr sz="4400">
          <a:solidFill>
            <a:srgbClr val="000000"/>
          </a:solidFill>
          <a:latin typeface="Times New Roman" charset="0"/>
          <a:ea typeface="ＭＳ Ｐゴシック" charset="0"/>
        </a:defRPr>
      </a:lvl8pPr>
      <a:lvl9pPr marL="1828800" algn="l" defTabSz="457200" rtl="0" fontAlgn="base">
        <a:spcBef>
          <a:spcPct val="0"/>
        </a:spcBef>
        <a:spcAft>
          <a:spcPct val="0"/>
        </a:spcAft>
        <a:buClr>
          <a:srgbClr val="000000"/>
        </a:buClr>
        <a:buSzPct val="100000"/>
        <a:buFont typeface="Californian FB" charset="0"/>
        <a:defRPr sz="4400">
          <a:solidFill>
            <a:srgbClr val="000000"/>
          </a:solidFill>
          <a:latin typeface="Times New Roman" charset="0"/>
          <a:ea typeface="ＭＳ Ｐゴシック" charset="0"/>
        </a:defRPr>
      </a:lvl9pPr>
    </p:titleStyle>
    <p:bodyStyle>
      <a:lvl1pPr marL="341313" indent="-341313" algn="l" defTabSz="457200" rtl="0" fontAlgn="base">
        <a:spcBef>
          <a:spcPts val="800"/>
        </a:spcBef>
        <a:spcAft>
          <a:spcPct val="0"/>
        </a:spcAft>
        <a:buClr>
          <a:srgbClr val="000000"/>
        </a:buClr>
        <a:buSzPct val="100000"/>
        <a:buFont typeface="Arial" charset="0"/>
        <a:buChar char="•"/>
        <a:defRPr sz="3200">
          <a:solidFill>
            <a:srgbClr val="000000"/>
          </a:solidFill>
          <a:latin typeface="+mn-lt"/>
          <a:ea typeface="+mn-ea"/>
          <a:cs typeface="+mn-cs"/>
        </a:defRPr>
      </a:lvl1pPr>
      <a:lvl2pPr marL="741363" indent="-284163" algn="l" defTabSz="457200" rtl="0" fontAlgn="base">
        <a:spcBef>
          <a:spcPts val="700"/>
        </a:spcBef>
        <a:spcAft>
          <a:spcPct val="0"/>
        </a:spcAft>
        <a:buClr>
          <a:srgbClr val="000000"/>
        </a:buClr>
        <a:buSzPct val="100000"/>
        <a:buFont typeface="Arial" charset="0"/>
        <a:buChar char="–"/>
        <a:defRPr sz="2800">
          <a:solidFill>
            <a:srgbClr val="000000"/>
          </a:solidFill>
          <a:latin typeface="+mn-lt"/>
          <a:ea typeface="+mn-ea"/>
        </a:defRPr>
      </a:lvl2pPr>
      <a:lvl3pPr marL="1143000" indent="-228600" algn="l" defTabSz="457200" rtl="0" fontAlgn="base">
        <a:spcBef>
          <a:spcPts val="600"/>
        </a:spcBef>
        <a:spcAft>
          <a:spcPct val="0"/>
        </a:spcAft>
        <a:buClr>
          <a:srgbClr val="000000"/>
        </a:buClr>
        <a:buSzPct val="100000"/>
        <a:buFont typeface="Arial" charset="0"/>
        <a:buChar char="•"/>
        <a:defRPr sz="2400">
          <a:solidFill>
            <a:srgbClr val="000000"/>
          </a:solidFill>
          <a:latin typeface="+mn-lt"/>
          <a:ea typeface="+mn-ea"/>
        </a:defRPr>
      </a:lvl3pPr>
      <a:lvl4pPr marL="1600200" indent="-228600" algn="l" defTabSz="457200" rtl="0" fontAlgn="base">
        <a:spcBef>
          <a:spcPts val="500"/>
        </a:spcBef>
        <a:spcAft>
          <a:spcPct val="0"/>
        </a:spcAft>
        <a:buClr>
          <a:srgbClr val="000000"/>
        </a:buClr>
        <a:buSzPct val="100000"/>
        <a:buFont typeface="Arial" charset="0"/>
        <a:buChar char="–"/>
        <a:defRPr sz="2000">
          <a:solidFill>
            <a:srgbClr val="000000"/>
          </a:solidFill>
          <a:latin typeface="+mn-lt"/>
          <a:ea typeface="+mn-ea"/>
        </a:defRPr>
      </a:lvl4pPr>
      <a:lvl5pPr marL="2057400" indent="-228600" algn="l" defTabSz="457200" rtl="0" fontAlgn="base">
        <a:spcBef>
          <a:spcPts val="500"/>
        </a:spcBef>
        <a:spcAft>
          <a:spcPct val="0"/>
        </a:spcAft>
        <a:buClr>
          <a:srgbClr val="000000"/>
        </a:buClr>
        <a:buSzPct val="100000"/>
        <a:buFont typeface="Arial" charset="0"/>
        <a:buChar char="»"/>
        <a:defRPr sz="2000">
          <a:solidFill>
            <a:srgbClr val="000000"/>
          </a:solidFill>
          <a:latin typeface="+mn-lt"/>
          <a:ea typeface="+mn-ea"/>
        </a:defRPr>
      </a:lvl5pPr>
      <a:lvl6pPr marL="2514600" indent="-228600" algn="l" defTabSz="457200" rtl="0" fontAlgn="base">
        <a:spcBef>
          <a:spcPts val="500"/>
        </a:spcBef>
        <a:spcAft>
          <a:spcPct val="0"/>
        </a:spcAft>
        <a:buClr>
          <a:srgbClr val="000000"/>
        </a:buClr>
        <a:buSzPct val="100000"/>
        <a:buFont typeface="Arial" charset="0"/>
        <a:buChar char="»"/>
        <a:defRPr sz="2000">
          <a:solidFill>
            <a:srgbClr val="000000"/>
          </a:solidFill>
          <a:latin typeface="+mn-lt"/>
          <a:ea typeface="+mn-ea"/>
        </a:defRPr>
      </a:lvl6pPr>
      <a:lvl7pPr marL="2971800" indent="-228600" algn="l" defTabSz="457200" rtl="0" fontAlgn="base">
        <a:spcBef>
          <a:spcPts val="500"/>
        </a:spcBef>
        <a:spcAft>
          <a:spcPct val="0"/>
        </a:spcAft>
        <a:buClr>
          <a:srgbClr val="000000"/>
        </a:buClr>
        <a:buSzPct val="100000"/>
        <a:buFont typeface="Arial" charset="0"/>
        <a:buChar char="»"/>
        <a:defRPr sz="2000">
          <a:solidFill>
            <a:srgbClr val="000000"/>
          </a:solidFill>
          <a:latin typeface="+mn-lt"/>
          <a:ea typeface="+mn-ea"/>
        </a:defRPr>
      </a:lvl7pPr>
      <a:lvl8pPr marL="3429000" indent="-228600" algn="l" defTabSz="457200" rtl="0" fontAlgn="base">
        <a:spcBef>
          <a:spcPts val="500"/>
        </a:spcBef>
        <a:spcAft>
          <a:spcPct val="0"/>
        </a:spcAft>
        <a:buClr>
          <a:srgbClr val="000000"/>
        </a:buClr>
        <a:buSzPct val="100000"/>
        <a:buFont typeface="Arial" charset="0"/>
        <a:buChar char="»"/>
        <a:defRPr sz="2000">
          <a:solidFill>
            <a:srgbClr val="000000"/>
          </a:solidFill>
          <a:latin typeface="+mn-lt"/>
          <a:ea typeface="+mn-ea"/>
        </a:defRPr>
      </a:lvl8pPr>
      <a:lvl9pPr marL="3886200" indent="-228600" algn="l" defTabSz="457200" rtl="0" fontAlgn="base">
        <a:spcBef>
          <a:spcPts val="500"/>
        </a:spcBef>
        <a:spcAft>
          <a:spcPct val="0"/>
        </a:spcAft>
        <a:buClr>
          <a:srgbClr val="000000"/>
        </a:buClr>
        <a:buSzPct val="100000"/>
        <a:buFont typeface="Arial" charset="0"/>
        <a:buChar char="»"/>
        <a:defRPr sz="20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wmf"/></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8.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1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11.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ph type="title"/>
          </p:nvPr>
        </p:nvSpPr>
        <p:spPr>
          <a:xfrm>
            <a:off x="2819400" y="274638"/>
            <a:ext cx="58674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Overview</a:t>
            </a:r>
          </a:p>
        </p:txBody>
      </p:sp>
      <p:sp>
        <p:nvSpPr>
          <p:cNvPr id="14338" name="Rectangle 2"/>
          <p:cNvSpPr>
            <a:spLocks noGrp="1" noChangeArrowheads="1"/>
          </p:cNvSpPr>
          <p:nvPr>
            <p:ph type="body" idx="4294967295"/>
          </p:nvPr>
        </p:nvSpPr>
        <p:spPr>
          <a:xfrm>
            <a:off x="1066800" y="1752600"/>
            <a:ext cx="8458200" cy="3886200"/>
          </a:xfrm>
          <a:ln/>
        </p:spPr>
        <p:txBody>
          <a:bodyPr/>
          <a:lstStyle/>
          <a:p>
            <a:pPr>
              <a:lnSpc>
                <a:spcPct val="9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Background: safety, definitions, counseling issues</a:t>
            </a:r>
          </a:p>
          <a:p>
            <a:pPr>
              <a:spcBef>
                <a:spcPts val="2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80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ja-JP" altLang="en-GB">
                <a:latin typeface="Arial"/>
              </a:rPr>
              <a:t>“</a:t>
            </a:r>
            <a:r>
              <a:rPr lang="en-GB">
                <a:solidFill>
                  <a:srgbClr val="003399"/>
                </a:solidFill>
              </a:rPr>
              <a:t>Expected</a:t>
            </a:r>
            <a:r>
              <a:rPr lang="ja-JP" altLang="en-GB">
                <a:solidFill>
                  <a:srgbClr val="003399"/>
                </a:solidFill>
                <a:latin typeface="Arial"/>
              </a:rPr>
              <a:t>”</a:t>
            </a:r>
            <a:r>
              <a:rPr lang="en-GB">
                <a:solidFill>
                  <a:srgbClr val="003399"/>
                </a:solidFill>
              </a:rPr>
              <a:t> side effects and their management</a:t>
            </a:r>
          </a:p>
          <a:p>
            <a:pPr>
              <a:spcBef>
                <a:spcPts val="2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80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Complications and their management</a:t>
            </a:r>
          </a:p>
          <a:p>
            <a:pPr>
              <a:spcBef>
                <a:spcPts val="2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80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Case studies</a:t>
            </a:r>
          </a:p>
        </p:txBody>
      </p:sp>
    </p:spTree>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ph type="title"/>
          </p:nvPr>
        </p:nvSpPr>
        <p:spPr>
          <a:xfrm>
            <a:off x="2819400" y="274638"/>
            <a:ext cx="58674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Expected Side Effects of </a:t>
            </a:r>
            <a:br>
              <a:rPr lang="en-GB"/>
            </a:br>
            <a:r>
              <a:rPr lang="en-GB"/>
              <a:t>Medical Abortion</a:t>
            </a:r>
          </a:p>
        </p:txBody>
      </p:sp>
      <p:sp>
        <p:nvSpPr>
          <p:cNvPr id="15362" name="Rectangle 2"/>
          <p:cNvSpPr>
            <a:spLocks noGrp="1" noChangeArrowheads="1"/>
          </p:cNvSpPr>
          <p:nvPr>
            <p:ph type="body" idx="4294967295"/>
          </p:nvPr>
        </p:nvSpPr>
        <p:spPr>
          <a:xfrm>
            <a:off x="990600" y="1752600"/>
            <a:ext cx="7620000" cy="3886200"/>
          </a:xfrm>
          <a:ln/>
        </p:spPr>
        <p:txBody>
          <a:bodyPr/>
          <a:lstStyle/>
          <a:p>
            <a:pPr>
              <a:lnSpc>
                <a:spcPct val="9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Pain </a:t>
            </a:r>
          </a:p>
          <a:p>
            <a:pPr>
              <a:spcBef>
                <a:spcPts val="2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80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Bleeding</a:t>
            </a:r>
          </a:p>
          <a:p>
            <a:pPr>
              <a:spcBef>
                <a:spcPts val="2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80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Nausea, vomiting, diarrhea</a:t>
            </a:r>
          </a:p>
          <a:p>
            <a:pPr>
              <a:spcBef>
                <a:spcPts val="2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80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Short-term temperature elevation or chills</a:t>
            </a:r>
          </a:p>
          <a:p>
            <a:pPr>
              <a:spcBef>
                <a:spcPts val="2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80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Headache, dizziness</a:t>
            </a:r>
          </a:p>
        </p:txBody>
      </p:sp>
    </p:spTree>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ph type="title"/>
          </p:nvPr>
        </p:nvSpPr>
        <p:spPr>
          <a:xfrm>
            <a:off x="2819400" y="274638"/>
            <a:ext cx="58674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Management of </a:t>
            </a:r>
            <a:br>
              <a:rPr lang="en-GB"/>
            </a:br>
            <a:r>
              <a:rPr lang="en-GB"/>
              <a:t>Common Side Effects: Pain</a:t>
            </a:r>
          </a:p>
        </p:txBody>
      </p:sp>
      <p:sp>
        <p:nvSpPr>
          <p:cNvPr id="16386" name="Rectangle 2"/>
          <p:cNvSpPr>
            <a:spLocks noGrp="1" noChangeArrowheads="1"/>
          </p:cNvSpPr>
          <p:nvPr>
            <p:ph type="body" idx="4294967295"/>
          </p:nvPr>
        </p:nvSpPr>
        <p:spPr>
          <a:xfrm>
            <a:off x="1066800" y="1981200"/>
            <a:ext cx="7543800" cy="4391025"/>
          </a:xfrm>
          <a:ln/>
        </p:spPr>
        <p:txBody>
          <a:bodyPr/>
          <a:lstStyle/>
          <a:p>
            <a:pPr>
              <a:lnSpc>
                <a:spcPct val="9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Cramping occurs in &gt; 90% of patients</a:t>
            </a:r>
            <a:r>
              <a:rPr lang="en-GB" baseline="30000"/>
              <a:t>1</a:t>
            </a:r>
          </a:p>
          <a:p>
            <a:pPr>
              <a:lnSpc>
                <a:spcPct val="90000"/>
              </a:lnSpc>
              <a:spcBef>
                <a:spcPts val="2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800"/>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Provide pain medications with initiation </a:t>
            </a:r>
            <a:br>
              <a:rPr lang="en-GB"/>
            </a:br>
            <a:r>
              <a:rPr lang="en-GB"/>
              <a:t>of treatment</a:t>
            </a:r>
          </a:p>
          <a:p>
            <a:pPr>
              <a:lnSpc>
                <a:spcPct val="90000"/>
              </a:lnSpc>
              <a:spcBef>
                <a:spcPts val="2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800"/>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Counseling and reassurance crucial to </a:t>
            </a:r>
            <a:br>
              <a:rPr lang="en-GB"/>
            </a:br>
            <a:r>
              <a:rPr lang="en-GB"/>
              <a:t>pain management</a:t>
            </a:r>
          </a:p>
          <a:p>
            <a:pPr>
              <a:lnSpc>
                <a:spcPct val="90000"/>
              </a:lnSpc>
              <a:spcBef>
                <a:spcPts val="55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200"/>
          </a:p>
          <a:p>
            <a:pPr>
              <a:lnSpc>
                <a:spcPct val="90000"/>
              </a:lnSpc>
              <a:spcBef>
                <a:spcPts val="55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200"/>
          </a:p>
          <a:p>
            <a:pPr>
              <a:lnSpc>
                <a:spcPct val="90000"/>
              </a:lnSpc>
              <a:spcBef>
                <a:spcPts val="55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200"/>
          </a:p>
          <a:p>
            <a:pPr>
              <a:lnSpc>
                <a:spcPct val="90000"/>
              </a:lnSpc>
              <a:spcBef>
                <a:spcPts val="55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200"/>
          </a:p>
          <a:p>
            <a:pPr>
              <a:lnSpc>
                <a:spcPct val="90000"/>
              </a:lnSpc>
              <a:spcBef>
                <a:spcPts val="55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200"/>
          </a:p>
          <a:p>
            <a:pPr algn="r">
              <a:lnSpc>
                <a:spcPct val="90000"/>
              </a:lnSpc>
              <a:spcBef>
                <a:spcPts val="35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400" baseline="30000">
                <a:solidFill>
                  <a:srgbClr val="003399"/>
                </a:solidFill>
              </a:rPr>
              <a:t>1</a:t>
            </a:r>
            <a:r>
              <a:rPr lang="en-GB" sz="1400">
                <a:solidFill>
                  <a:srgbClr val="003399"/>
                </a:solidFill>
              </a:rPr>
              <a:t>Spitz, et al. </a:t>
            </a:r>
            <a:r>
              <a:rPr lang="en-GB" sz="1400" i="1">
                <a:solidFill>
                  <a:srgbClr val="003399"/>
                </a:solidFill>
              </a:rPr>
              <a:t>New Engl J Med</a:t>
            </a:r>
            <a:r>
              <a:rPr lang="en-GB" sz="1400">
                <a:solidFill>
                  <a:srgbClr val="003399"/>
                </a:solidFill>
              </a:rPr>
              <a:t> 1998</a:t>
            </a:r>
          </a:p>
        </p:txBody>
      </p:sp>
    </p:spTree>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ph type="title"/>
          </p:nvPr>
        </p:nvSpPr>
        <p:spPr>
          <a:xfrm>
            <a:off x="2819400" y="274638"/>
            <a:ext cx="58674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Management of </a:t>
            </a:r>
            <a:br>
              <a:rPr lang="en-GB"/>
            </a:br>
            <a:r>
              <a:rPr lang="en-GB"/>
              <a:t>Common Side Effects: Pain</a:t>
            </a:r>
          </a:p>
        </p:txBody>
      </p:sp>
      <p:sp>
        <p:nvSpPr>
          <p:cNvPr id="17410" name="Rectangle 2"/>
          <p:cNvSpPr>
            <a:spLocks noGrp="1" noChangeArrowheads="1"/>
          </p:cNvSpPr>
          <p:nvPr>
            <p:ph type="body" idx="4294967295"/>
          </p:nvPr>
        </p:nvSpPr>
        <p:spPr>
          <a:xfrm>
            <a:off x="1066800" y="1752600"/>
            <a:ext cx="7543800" cy="4267200"/>
          </a:xfrm>
          <a:ln/>
        </p:spPr>
        <p:txBody>
          <a:bodyPr/>
          <a:lstStyle/>
          <a:p>
            <a:pPr>
              <a:lnSpc>
                <a:spcPct val="9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Medications for pain control</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Non-narcotic analgesics</a:t>
            </a:r>
          </a:p>
          <a:p>
            <a:pPr lvl="2">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Acetaminophen</a:t>
            </a:r>
          </a:p>
          <a:p>
            <a:pPr lvl="2">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NSAIDs—can be used with misoprostol</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Narcotic analgesics</a:t>
            </a:r>
          </a:p>
          <a:p>
            <a:pPr>
              <a:spcBef>
                <a:spcPts val="2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80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Palliative measures</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Heating pad</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Hot water bottle</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Relaxation techniques</a:t>
            </a:r>
          </a:p>
        </p:txBody>
      </p:sp>
    </p:spTree>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ph type="title"/>
          </p:nvPr>
        </p:nvSpPr>
        <p:spPr>
          <a:xfrm>
            <a:off x="2819400" y="274638"/>
            <a:ext cx="58674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Management of </a:t>
            </a:r>
            <a:br>
              <a:rPr lang="en-GB"/>
            </a:br>
            <a:r>
              <a:rPr lang="en-GB"/>
              <a:t>Common Side Effects: Bleeding</a:t>
            </a:r>
          </a:p>
        </p:txBody>
      </p:sp>
      <p:sp>
        <p:nvSpPr>
          <p:cNvPr id="18434" name="Rectangle 2"/>
          <p:cNvSpPr>
            <a:spLocks noGrp="1" noChangeArrowheads="1"/>
          </p:cNvSpPr>
          <p:nvPr>
            <p:ph type="body" idx="4294967295"/>
          </p:nvPr>
        </p:nvSpPr>
        <p:spPr>
          <a:xfrm>
            <a:off x="990600" y="1600200"/>
            <a:ext cx="7772400" cy="4495800"/>
          </a:xfrm>
          <a:ln/>
        </p:spPr>
        <p:txBody>
          <a:bodyPr/>
          <a:lstStyle/>
          <a:p>
            <a:pPr marL="234950" indent="-171450">
              <a:lnSpc>
                <a:spcPct val="93000"/>
              </a:lnSpc>
              <a:tabLst>
                <a:tab pos="804863" algn="l"/>
                <a:tab pos="1719263" algn="l"/>
                <a:tab pos="2633663" algn="l"/>
                <a:tab pos="3548063" algn="l"/>
                <a:tab pos="4462463" algn="l"/>
                <a:tab pos="5376863" algn="l"/>
                <a:tab pos="6291263" algn="l"/>
                <a:tab pos="7205663" algn="l"/>
                <a:tab pos="8120063" algn="l"/>
                <a:tab pos="9034463" algn="l"/>
                <a:tab pos="9948863" algn="l"/>
              </a:tabLst>
            </a:pPr>
            <a:r>
              <a:rPr lang="en-GB"/>
              <a:t>Usually exceeds typical menstrual bleeding</a:t>
            </a:r>
          </a:p>
          <a:p>
            <a:pPr marL="722313" lvl="1" indent="-239713">
              <a:spcBef>
                <a:spcPts val="650"/>
              </a:spcBef>
              <a:tabLst>
                <a:tab pos="804863" algn="l"/>
                <a:tab pos="1719263" algn="l"/>
                <a:tab pos="2633663" algn="l"/>
                <a:tab pos="3548063" algn="l"/>
                <a:tab pos="4462463" algn="l"/>
                <a:tab pos="5376863" algn="l"/>
                <a:tab pos="6291263" algn="l"/>
                <a:tab pos="7205663" algn="l"/>
                <a:tab pos="8120063" algn="l"/>
                <a:tab pos="9034463" algn="l"/>
                <a:tab pos="9948863" algn="l"/>
              </a:tabLst>
            </a:pPr>
            <a:r>
              <a:rPr lang="en-GB" sz="2600"/>
              <a:t>If patient saturates 2 maxipads/hour for 2 consecutive hours, contact provider</a:t>
            </a:r>
          </a:p>
          <a:p>
            <a:pPr marL="722313" lvl="1" indent="-239713">
              <a:spcBef>
                <a:spcPts val="650"/>
              </a:spcBef>
              <a:tabLst>
                <a:tab pos="804863" algn="l"/>
                <a:tab pos="1719263" algn="l"/>
                <a:tab pos="2633663" algn="l"/>
                <a:tab pos="3548063" algn="l"/>
                <a:tab pos="4462463" algn="l"/>
                <a:tab pos="5376863" algn="l"/>
                <a:tab pos="6291263" algn="l"/>
                <a:tab pos="7205663" algn="l"/>
                <a:tab pos="8120063" algn="l"/>
                <a:tab pos="9034463" algn="l"/>
                <a:tab pos="9948863" algn="l"/>
              </a:tabLst>
            </a:pPr>
            <a:r>
              <a:rPr lang="en-GB" sz="2600"/>
              <a:t>Surgical intervention to control bleeding: </a:t>
            </a:r>
            <a:br>
              <a:rPr lang="en-GB" sz="2600"/>
            </a:br>
            <a:r>
              <a:rPr lang="en-GB" sz="2600"/>
              <a:t>0.4% to 2.6%</a:t>
            </a:r>
            <a:r>
              <a:rPr lang="en-GB" sz="2600" baseline="30000"/>
              <a:t>1,2</a:t>
            </a:r>
          </a:p>
          <a:p>
            <a:pPr marL="722313" lvl="1" indent="-239713">
              <a:spcBef>
                <a:spcPts val="650"/>
              </a:spcBef>
              <a:tabLst>
                <a:tab pos="804863" algn="l"/>
                <a:tab pos="1719263" algn="l"/>
                <a:tab pos="2633663" algn="l"/>
                <a:tab pos="3548063" algn="l"/>
                <a:tab pos="4462463" algn="l"/>
                <a:tab pos="5376863" algn="l"/>
                <a:tab pos="6291263" algn="l"/>
                <a:tab pos="7205663" algn="l"/>
                <a:tab pos="8120063" algn="l"/>
                <a:tab pos="9034463" algn="l"/>
                <a:tab pos="9948863" algn="l"/>
              </a:tabLst>
            </a:pPr>
            <a:r>
              <a:rPr lang="en-GB" sz="2600"/>
              <a:t>Transfusion required: 0.2%</a:t>
            </a:r>
            <a:r>
              <a:rPr lang="en-GB" sz="2600" baseline="30000"/>
              <a:t>2</a:t>
            </a:r>
          </a:p>
          <a:p>
            <a:pPr marL="234950" indent="-171450">
              <a:tabLst>
                <a:tab pos="804863" algn="l"/>
                <a:tab pos="1719263" algn="l"/>
                <a:tab pos="2633663" algn="l"/>
                <a:tab pos="3548063" algn="l"/>
                <a:tab pos="4462463" algn="l"/>
                <a:tab pos="5376863" algn="l"/>
                <a:tab pos="6291263" algn="l"/>
                <a:tab pos="7205663" algn="l"/>
                <a:tab pos="8120063" algn="l"/>
                <a:tab pos="9034463" algn="l"/>
                <a:tab pos="9948863" algn="l"/>
              </a:tabLst>
            </a:pPr>
            <a:r>
              <a:rPr lang="en-GB"/>
              <a:t>Longer duration than with vacuum aspiration</a:t>
            </a:r>
          </a:p>
          <a:p>
            <a:pPr marL="234950" indent="-171450">
              <a:tabLst>
                <a:tab pos="804863" algn="l"/>
                <a:tab pos="1719263" algn="l"/>
                <a:tab pos="2633663" algn="l"/>
                <a:tab pos="3548063" algn="l"/>
                <a:tab pos="4462463" algn="l"/>
                <a:tab pos="5376863" algn="l"/>
                <a:tab pos="6291263" algn="l"/>
                <a:tab pos="7205663" algn="l"/>
                <a:tab pos="8120063" algn="l"/>
                <a:tab pos="9034463" algn="l"/>
                <a:tab pos="9948863" algn="l"/>
              </a:tabLst>
            </a:pPr>
            <a:r>
              <a:rPr lang="en-GB"/>
              <a:t>No significant difference in total blood loss between medical abortion &amp; vacuum aspiration</a:t>
            </a:r>
          </a:p>
        </p:txBody>
      </p:sp>
      <p:sp>
        <p:nvSpPr>
          <p:cNvPr id="18435" name="Text Box 3"/>
          <p:cNvSpPr txBox="1">
            <a:spLocks noChangeArrowheads="1"/>
          </p:cNvSpPr>
          <p:nvPr/>
        </p:nvSpPr>
        <p:spPr bwMode="auto">
          <a:xfrm>
            <a:off x="5486400" y="5867400"/>
            <a:ext cx="33369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5pPr>
            <a:lvl6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6pPr>
            <a:lvl7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7pPr>
            <a:lvl8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8pPr>
            <a:lvl9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9pPr>
          </a:lstStyle>
          <a:p>
            <a:pPr eaLnBrk="1" hangingPunct="1">
              <a:lnSpc>
                <a:spcPct val="93000"/>
              </a:lnSpc>
              <a:spcBef>
                <a:spcPts val="325"/>
              </a:spcBef>
              <a:buClr>
                <a:srgbClr val="003399"/>
              </a:buClr>
              <a:buSzPct val="100000"/>
              <a:buFont typeface="Arial" charset="0"/>
              <a:buNone/>
            </a:pPr>
            <a:r>
              <a:rPr lang="en-GB" sz="1300" baseline="30000">
                <a:solidFill>
                  <a:srgbClr val="003399"/>
                </a:solidFill>
              </a:rPr>
              <a:t>1</a:t>
            </a:r>
            <a:r>
              <a:rPr lang="en-GB" sz="1300">
                <a:solidFill>
                  <a:srgbClr val="003399"/>
                </a:solidFill>
              </a:rPr>
              <a:t>Ashok, et al. </a:t>
            </a:r>
            <a:r>
              <a:rPr lang="en-GB" sz="1300" i="1">
                <a:solidFill>
                  <a:srgbClr val="003399"/>
                </a:solidFill>
              </a:rPr>
              <a:t>Hum Reprod</a:t>
            </a:r>
            <a:r>
              <a:rPr lang="en-GB" sz="1300">
                <a:solidFill>
                  <a:srgbClr val="003399"/>
                </a:solidFill>
              </a:rPr>
              <a:t> 1998</a:t>
            </a:r>
          </a:p>
          <a:p>
            <a:pPr eaLnBrk="1" hangingPunct="1">
              <a:spcBef>
                <a:spcPts val="325"/>
              </a:spcBef>
              <a:buClr>
                <a:srgbClr val="003399"/>
              </a:buClr>
              <a:buSzPct val="100000"/>
              <a:buFont typeface="Arial" charset="0"/>
              <a:buNone/>
            </a:pPr>
            <a:r>
              <a:rPr lang="en-GB" sz="1300" baseline="30000">
                <a:solidFill>
                  <a:srgbClr val="003399"/>
                </a:solidFill>
              </a:rPr>
              <a:t>2</a:t>
            </a:r>
            <a:r>
              <a:rPr lang="en-GB" sz="1300">
                <a:solidFill>
                  <a:srgbClr val="003399"/>
                </a:solidFill>
              </a:rPr>
              <a:t>Spitz, et al. </a:t>
            </a:r>
            <a:r>
              <a:rPr lang="en-GB" sz="1300" i="1">
                <a:solidFill>
                  <a:srgbClr val="003399"/>
                </a:solidFill>
              </a:rPr>
              <a:t>New Engl J Med</a:t>
            </a:r>
            <a:r>
              <a:rPr lang="en-GB" sz="1300">
                <a:solidFill>
                  <a:srgbClr val="003399"/>
                </a:solidFill>
              </a:rPr>
              <a:t> 1998</a:t>
            </a:r>
          </a:p>
          <a:p>
            <a:pPr eaLnBrk="1" hangingPunct="1">
              <a:spcBef>
                <a:spcPts val="488"/>
              </a:spcBef>
              <a:buClr>
                <a:srgbClr val="003399"/>
              </a:buClr>
              <a:buSzPct val="100000"/>
              <a:buFont typeface="Arial" charset="0"/>
              <a:buNone/>
            </a:pPr>
            <a:endParaRPr lang="en-GB" sz="1300">
              <a:solidFill>
                <a:srgbClr val="003399"/>
              </a:solidFill>
            </a:endParaRPr>
          </a:p>
        </p:txBody>
      </p:sp>
    </p:spTree>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ph type="title"/>
          </p:nvPr>
        </p:nvSpPr>
        <p:spPr>
          <a:xfrm>
            <a:off x="2895600" y="304800"/>
            <a:ext cx="6248400" cy="12192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Management of </a:t>
            </a:r>
            <a:br>
              <a:rPr lang="en-GB"/>
            </a:br>
            <a:r>
              <a:rPr lang="en-GB"/>
              <a:t>Common Side Effects: </a:t>
            </a:r>
            <a:br>
              <a:rPr lang="en-GB"/>
            </a:br>
            <a:r>
              <a:rPr lang="en-GB"/>
              <a:t>Nausea, Vomiting, and Diarrhea</a:t>
            </a:r>
          </a:p>
        </p:txBody>
      </p:sp>
      <p:sp>
        <p:nvSpPr>
          <p:cNvPr id="19458" name="Rectangle 2"/>
          <p:cNvSpPr>
            <a:spLocks noGrp="1" noChangeArrowheads="1"/>
          </p:cNvSpPr>
          <p:nvPr>
            <p:ph type="body" idx="4294967295"/>
          </p:nvPr>
        </p:nvSpPr>
        <p:spPr>
          <a:xfrm>
            <a:off x="990600" y="1905000"/>
            <a:ext cx="7620000" cy="3733800"/>
          </a:xfrm>
          <a:ln/>
        </p:spPr>
        <p:txBody>
          <a:bodyPr/>
          <a:lstStyle/>
          <a:p>
            <a:pPr>
              <a:lnSpc>
                <a:spcPct val="9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Usually short in duration</a:t>
            </a:r>
          </a:p>
          <a:p>
            <a:pPr>
              <a:spcBef>
                <a:spcPts val="2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80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Provide reassurance</a:t>
            </a:r>
          </a:p>
          <a:p>
            <a:pPr>
              <a:spcBef>
                <a:spcPts val="2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80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Rarely needs medication</a:t>
            </a:r>
          </a:p>
        </p:txBody>
      </p:sp>
    </p:spTree>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8802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ph type="title"/>
          </p:nvPr>
        </p:nvSpPr>
        <p:spPr>
          <a:xfrm>
            <a:off x="2819400" y="239713"/>
            <a:ext cx="5867400" cy="121285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Management of </a:t>
            </a:r>
            <a:br>
              <a:rPr lang="en-GB"/>
            </a:br>
            <a:r>
              <a:rPr lang="en-GB"/>
              <a:t>Common Side Effects: Fever/Chills</a:t>
            </a:r>
          </a:p>
        </p:txBody>
      </p:sp>
      <p:sp>
        <p:nvSpPr>
          <p:cNvPr id="21506" name="Rectangle 2"/>
          <p:cNvSpPr>
            <a:spLocks noGrp="1" noChangeArrowheads="1"/>
          </p:cNvSpPr>
          <p:nvPr>
            <p:ph type="body" idx="4294967295"/>
          </p:nvPr>
        </p:nvSpPr>
        <p:spPr>
          <a:xfrm>
            <a:off x="1066800" y="1828800"/>
            <a:ext cx="7543800" cy="3810000"/>
          </a:xfrm>
          <a:ln/>
        </p:spPr>
        <p:txBody>
          <a:bodyPr/>
          <a:lstStyle/>
          <a:p>
            <a:pPr>
              <a:lnSpc>
                <a:spcPct val="9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Result of misoprostol or the abortion process</a:t>
            </a:r>
          </a:p>
          <a:p>
            <a:pPr>
              <a:spcBef>
                <a:spcPts val="2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80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Antipyretics as appropriate</a:t>
            </a:r>
          </a:p>
          <a:p>
            <a:pPr>
              <a:spcBef>
                <a:spcPts val="2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80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Suspect infection with: </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Sustained fever &gt; 100.4°F</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Fever 24 hours or more after misoprostol</a:t>
            </a:r>
          </a:p>
        </p:txBody>
      </p:sp>
    </p:spTree>
  </p:cSld>
  <p:clrMapOvr>
    <a:masterClrMapping/>
  </p:clrMapOvr>
  <p:transition xmlns:p14="http://schemas.microsoft.com/office/powerpoint/2010/mai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ph type="title"/>
          </p:nvPr>
        </p:nvSpPr>
        <p:spPr>
          <a:xfrm>
            <a:off x="2819400" y="274638"/>
            <a:ext cx="58674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Overview</a:t>
            </a:r>
          </a:p>
        </p:txBody>
      </p:sp>
      <p:sp>
        <p:nvSpPr>
          <p:cNvPr id="22530" name="Rectangle 2"/>
          <p:cNvSpPr>
            <a:spLocks noGrp="1" noChangeArrowheads="1"/>
          </p:cNvSpPr>
          <p:nvPr>
            <p:ph type="body" idx="4294967295"/>
          </p:nvPr>
        </p:nvSpPr>
        <p:spPr>
          <a:xfrm>
            <a:off x="1066800" y="1752600"/>
            <a:ext cx="8458200" cy="3886200"/>
          </a:xfrm>
          <a:ln/>
        </p:spPr>
        <p:txBody>
          <a:bodyPr/>
          <a:lstStyle/>
          <a:p>
            <a:pPr>
              <a:lnSpc>
                <a:spcPct val="9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Background: safety, definitions, counseling issues</a:t>
            </a:r>
          </a:p>
          <a:p>
            <a:pPr>
              <a:spcBef>
                <a:spcPts val="2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80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ja-JP" altLang="en-GB">
                <a:latin typeface="Arial"/>
              </a:rPr>
              <a:t>“</a:t>
            </a:r>
            <a:r>
              <a:rPr lang="en-GB"/>
              <a:t>Expected</a:t>
            </a:r>
            <a:r>
              <a:rPr lang="ja-JP" altLang="en-GB">
                <a:latin typeface="Arial"/>
              </a:rPr>
              <a:t>”</a:t>
            </a:r>
            <a:r>
              <a:rPr lang="en-GB"/>
              <a:t> side effects and their management</a:t>
            </a:r>
          </a:p>
          <a:p>
            <a:pPr>
              <a:spcBef>
                <a:spcPts val="2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80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solidFill>
                  <a:srgbClr val="003399"/>
                </a:solidFill>
              </a:rPr>
              <a:t>Complications and their management</a:t>
            </a:r>
          </a:p>
          <a:p>
            <a:pPr>
              <a:spcBef>
                <a:spcPts val="2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80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Case studies</a:t>
            </a:r>
          </a:p>
        </p:txBody>
      </p:sp>
    </p:spTree>
  </p:cSld>
  <p:clrMapOvr>
    <a:masterClrMapping/>
  </p:clrMapOvr>
  <p:transition xmlns:p14="http://schemas.microsoft.com/office/powerpoint/2010/mai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ph type="title"/>
          </p:nvPr>
        </p:nvSpPr>
        <p:spPr>
          <a:xfrm>
            <a:off x="2819400" y="274638"/>
            <a:ext cx="58674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Medical Abortion: Complications</a:t>
            </a:r>
          </a:p>
        </p:txBody>
      </p:sp>
      <p:sp>
        <p:nvSpPr>
          <p:cNvPr id="23554" name="Rectangle 2"/>
          <p:cNvSpPr>
            <a:spLocks noGrp="1" noChangeArrowheads="1"/>
          </p:cNvSpPr>
          <p:nvPr>
            <p:ph type="body" idx="4294967295"/>
          </p:nvPr>
        </p:nvSpPr>
        <p:spPr>
          <a:xfrm>
            <a:off x="1066800" y="1828800"/>
            <a:ext cx="7848600" cy="4267200"/>
          </a:xfrm>
          <a:ln/>
        </p:spPr>
        <p:txBody>
          <a:bodyPr/>
          <a:lstStyle/>
          <a:p>
            <a:pPr>
              <a:lnSpc>
                <a:spcPct val="9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Continuing pregnancy</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Persistent gestational sac</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Persistent bleeding requiring surgical intervention</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Hemorrhage</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Infection</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Undiagnosed ectopic pregnancy </a:t>
            </a:r>
          </a:p>
        </p:txBody>
      </p:sp>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564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AutoShape 1"/>
          <p:cNvSpPr>
            <a:spLocks noChangeArrowheads="1"/>
          </p:cNvSpPr>
          <p:nvPr/>
        </p:nvSpPr>
        <p:spPr bwMode="auto">
          <a:xfrm>
            <a:off x="5410200" y="6019800"/>
            <a:ext cx="2320925" cy="274638"/>
          </a:xfrm>
          <a:prstGeom prst="roundRect">
            <a:avLst>
              <a:gd name="adj" fmla="val 5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lgn="r">
              <a:lnSpc>
                <a:spcPct val="93000"/>
              </a:lnSpc>
              <a:buClr>
                <a:srgbClr val="003399"/>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3399"/>
                </a:solidFill>
              </a:rPr>
              <a:t>Kahn, et al. </a:t>
            </a:r>
            <a:r>
              <a:rPr lang="en-GB" sz="1200" i="1">
                <a:solidFill>
                  <a:srgbClr val="003399"/>
                </a:solidFill>
              </a:rPr>
              <a:t>Contraception</a:t>
            </a:r>
            <a:r>
              <a:rPr lang="en-GB" sz="1200">
                <a:solidFill>
                  <a:srgbClr val="003399"/>
                </a:solidFill>
              </a:rPr>
              <a:t> 2000</a:t>
            </a:r>
          </a:p>
        </p:txBody>
      </p:sp>
      <p:sp>
        <p:nvSpPr>
          <p:cNvPr id="24578" name="Rectangle 2"/>
          <p:cNvSpPr>
            <a:spLocks noChangeArrowheads="1"/>
          </p:cNvSpPr>
          <p:nvPr>
            <p:ph type="title"/>
          </p:nvPr>
        </p:nvSpPr>
        <p:spPr>
          <a:xfrm>
            <a:off x="2819400" y="239713"/>
            <a:ext cx="5867400" cy="121285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Meta-Analysis: Various Regimens Mifepristone/Misoprostol (&lt; 49 days) </a:t>
            </a:r>
          </a:p>
        </p:txBody>
      </p:sp>
      <p:sp>
        <p:nvSpPr>
          <p:cNvPr id="24579" name="AutoShape 3"/>
          <p:cNvSpPr>
            <a:spLocks noChangeArrowheads="1"/>
          </p:cNvSpPr>
          <p:nvPr/>
        </p:nvSpPr>
        <p:spPr bwMode="auto">
          <a:xfrm>
            <a:off x="3200400" y="2209800"/>
            <a:ext cx="496888" cy="2765425"/>
          </a:xfrm>
          <a:prstGeom prst="roundRect">
            <a:avLst>
              <a:gd name="adj" fmla="val 319"/>
            </a:avLst>
          </a:prstGeom>
          <a:solidFill>
            <a:srgbClr val="FF9933"/>
          </a:solidFill>
          <a:ln w="15840">
            <a:solidFill>
              <a:srgbClr val="FFFFCC"/>
            </a:solidFill>
            <a:round/>
            <a:headEnd/>
            <a:tailEnd/>
          </a:ln>
        </p:spPr>
        <p:txBody>
          <a:bodyPr wrap="none" anchor="ctr"/>
          <a:lstStyle/>
          <a:p>
            <a:endParaRPr lang="en-US"/>
          </a:p>
        </p:txBody>
      </p:sp>
      <p:sp>
        <p:nvSpPr>
          <p:cNvPr id="24580" name="AutoShape 4"/>
          <p:cNvSpPr>
            <a:spLocks noChangeArrowheads="1"/>
          </p:cNvSpPr>
          <p:nvPr/>
        </p:nvSpPr>
        <p:spPr bwMode="auto">
          <a:xfrm>
            <a:off x="4889500" y="4892675"/>
            <a:ext cx="498475" cy="82550"/>
          </a:xfrm>
          <a:prstGeom prst="roundRect">
            <a:avLst>
              <a:gd name="adj" fmla="val 1921"/>
            </a:avLst>
          </a:prstGeom>
          <a:solidFill>
            <a:srgbClr val="CC0066"/>
          </a:solidFill>
          <a:ln w="15840">
            <a:solidFill>
              <a:srgbClr val="FFFFCC"/>
            </a:solidFill>
            <a:round/>
            <a:headEnd/>
            <a:tailEnd/>
          </a:ln>
        </p:spPr>
        <p:txBody>
          <a:bodyPr wrap="none" anchor="ctr"/>
          <a:lstStyle/>
          <a:p>
            <a:endParaRPr lang="en-US"/>
          </a:p>
        </p:txBody>
      </p:sp>
      <p:sp>
        <p:nvSpPr>
          <p:cNvPr id="24581" name="AutoShape 5"/>
          <p:cNvSpPr>
            <a:spLocks noChangeArrowheads="1"/>
          </p:cNvSpPr>
          <p:nvPr/>
        </p:nvSpPr>
        <p:spPr bwMode="auto">
          <a:xfrm>
            <a:off x="6580188" y="4922838"/>
            <a:ext cx="496887" cy="74612"/>
          </a:xfrm>
          <a:prstGeom prst="roundRect">
            <a:avLst>
              <a:gd name="adj" fmla="val 2171"/>
            </a:avLst>
          </a:prstGeom>
          <a:solidFill>
            <a:srgbClr val="CC00CC"/>
          </a:solidFill>
          <a:ln w="15840">
            <a:solidFill>
              <a:srgbClr val="FFFFCC"/>
            </a:solidFill>
            <a:round/>
            <a:headEnd/>
            <a:tailEnd/>
          </a:ln>
        </p:spPr>
        <p:txBody>
          <a:bodyPr wrap="none" anchor="ctr"/>
          <a:lstStyle/>
          <a:p>
            <a:endParaRPr lang="en-US"/>
          </a:p>
        </p:txBody>
      </p:sp>
      <p:sp>
        <p:nvSpPr>
          <p:cNvPr id="24582" name="Line 6"/>
          <p:cNvSpPr>
            <a:spLocks noChangeShapeType="1"/>
          </p:cNvSpPr>
          <p:nvPr/>
        </p:nvSpPr>
        <p:spPr bwMode="auto">
          <a:xfrm>
            <a:off x="2603500" y="2092325"/>
            <a:ext cx="1588" cy="2882900"/>
          </a:xfrm>
          <a:prstGeom prst="line">
            <a:avLst/>
          </a:prstGeom>
          <a:noFill/>
          <a:ln w="1584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3" name="Line 7"/>
          <p:cNvSpPr>
            <a:spLocks noChangeShapeType="1"/>
          </p:cNvSpPr>
          <p:nvPr/>
        </p:nvSpPr>
        <p:spPr bwMode="auto">
          <a:xfrm>
            <a:off x="2560638" y="4975225"/>
            <a:ext cx="42862" cy="1588"/>
          </a:xfrm>
          <a:prstGeom prst="line">
            <a:avLst/>
          </a:prstGeom>
          <a:noFill/>
          <a:ln w="15840">
            <a:solidFill>
              <a:srgbClr val="FF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4" name="Line 8"/>
          <p:cNvSpPr>
            <a:spLocks noChangeShapeType="1"/>
          </p:cNvSpPr>
          <p:nvPr/>
        </p:nvSpPr>
        <p:spPr bwMode="auto">
          <a:xfrm>
            <a:off x="2560638" y="4251325"/>
            <a:ext cx="42862" cy="1588"/>
          </a:xfrm>
          <a:prstGeom prst="line">
            <a:avLst/>
          </a:prstGeom>
          <a:noFill/>
          <a:ln w="15840">
            <a:solidFill>
              <a:srgbClr val="FF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5" name="Line 9"/>
          <p:cNvSpPr>
            <a:spLocks noChangeShapeType="1"/>
          </p:cNvSpPr>
          <p:nvPr/>
        </p:nvSpPr>
        <p:spPr bwMode="auto">
          <a:xfrm>
            <a:off x="2560638" y="3540125"/>
            <a:ext cx="42862" cy="1588"/>
          </a:xfrm>
          <a:prstGeom prst="line">
            <a:avLst/>
          </a:prstGeom>
          <a:noFill/>
          <a:ln w="15840">
            <a:solidFill>
              <a:srgbClr val="FF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6" name="Line 10"/>
          <p:cNvSpPr>
            <a:spLocks noChangeShapeType="1"/>
          </p:cNvSpPr>
          <p:nvPr/>
        </p:nvSpPr>
        <p:spPr bwMode="auto">
          <a:xfrm>
            <a:off x="2560638" y="2816225"/>
            <a:ext cx="42862" cy="1588"/>
          </a:xfrm>
          <a:prstGeom prst="line">
            <a:avLst/>
          </a:prstGeom>
          <a:noFill/>
          <a:ln w="15840">
            <a:solidFill>
              <a:srgbClr val="FF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7" name="Line 11"/>
          <p:cNvSpPr>
            <a:spLocks noChangeShapeType="1"/>
          </p:cNvSpPr>
          <p:nvPr/>
        </p:nvSpPr>
        <p:spPr bwMode="auto">
          <a:xfrm>
            <a:off x="2560638" y="2092325"/>
            <a:ext cx="42862" cy="1588"/>
          </a:xfrm>
          <a:prstGeom prst="line">
            <a:avLst/>
          </a:prstGeom>
          <a:noFill/>
          <a:ln w="15840">
            <a:solidFill>
              <a:srgbClr val="FF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8" name="Line 12"/>
          <p:cNvSpPr>
            <a:spLocks noChangeShapeType="1"/>
          </p:cNvSpPr>
          <p:nvPr/>
        </p:nvSpPr>
        <p:spPr bwMode="auto">
          <a:xfrm>
            <a:off x="2603500" y="4975225"/>
            <a:ext cx="5070475" cy="1588"/>
          </a:xfrm>
          <a:prstGeom prst="line">
            <a:avLst/>
          </a:prstGeom>
          <a:noFill/>
          <a:ln w="1584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9" name="Line 13"/>
          <p:cNvSpPr>
            <a:spLocks noChangeShapeType="1"/>
          </p:cNvSpPr>
          <p:nvPr/>
        </p:nvSpPr>
        <p:spPr bwMode="auto">
          <a:xfrm flipV="1">
            <a:off x="2603500" y="4973638"/>
            <a:ext cx="1588" cy="49212"/>
          </a:xfrm>
          <a:prstGeom prst="line">
            <a:avLst/>
          </a:prstGeom>
          <a:noFill/>
          <a:ln w="15840">
            <a:solidFill>
              <a:srgbClr val="FF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0" name="Line 14"/>
          <p:cNvSpPr>
            <a:spLocks noChangeShapeType="1"/>
          </p:cNvSpPr>
          <p:nvPr/>
        </p:nvSpPr>
        <p:spPr bwMode="auto">
          <a:xfrm flipV="1">
            <a:off x="4294188" y="4973638"/>
            <a:ext cx="1587" cy="49212"/>
          </a:xfrm>
          <a:prstGeom prst="line">
            <a:avLst/>
          </a:prstGeom>
          <a:noFill/>
          <a:ln w="15840">
            <a:solidFill>
              <a:srgbClr val="FF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1" name="Line 15"/>
          <p:cNvSpPr>
            <a:spLocks noChangeShapeType="1"/>
          </p:cNvSpPr>
          <p:nvPr/>
        </p:nvSpPr>
        <p:spPr bwMode="auto">
          <a:xfrm flipV="1">
            <a:off x="5983288" y="4973638"/>
            <a:ext cx="1587" cy="49212"/>
          </a:xfrm>
          <a:prstGeom prst="line">
            <a:avLst/>
          </a:prstGeom>
          <a:noFill/>
          <a:ln w="15840">
            <a:solidFill>
              <a:srgbClr val="FF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2" name="Line 16"/>
          <p:cNvSpPr>
            <a:spLocks noChangeShapeType="1"/>
          </p:cNvSpPr>
          <p:nvPr/>
        </p:nvSpPr>
        <p:spPr bwMode="auto">
          <a:xfrm flipV="1">
            <a:off x="7673975" y="4973638"/>
            <a:ext cx="1588" cy="49212"/>
          </a:xfrm>
          <a:prstGeom prst="line">
            <a:avLst/>
          </a:prstGeom>
          <a:noFill/>
          <a:ln w="15840">
            <a:solidFill>
              <a:srgbClr val="FF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3" name="AutoShape 17"/>
          <p:cNvSpPr>
            <a:spLocks noChangeArrowheads="1"/>
          </p:cNvSpPr>
          <p:nvPr/>
        </p:nvSpPr>
        <p:spPr bwMode="auto">
          <a:xfrm>
            <a:off x="3214688" y="1898650"/>
            <a:ext cx="576262" cy="244475"/>
          </a:xfrm>
          <a:prstGeom prst="roundRect">
            <a:avLst>
              <a:gd name="adj" fmla="val 64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a:lnSpc>
                <a:spcPct val="93000"/>
              </a:lnSpc>
              <a:buClr>
                <a:srgbClr val="003399"/>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3399"/>
                </a:solidFill>
              </a:rPr>
              <a:t>96.0%</a:t>
            </a:r>
          </a:p>
        </p:txBody>
      </p:sp>
      <p:sp>
        <p:nvSpPr>
          <p:cNvPr id="24594" name="AutoShape 18"/>
          <p:cNvSpPr>
            <a:spLocks noChangeArrowheads="1"/>
          </p:cNvSpPr>
          <p:nvPr/>
        </p:nvSpPr>
        <p:spPr bwMode="auto">
          <a:xfrm>
            <a:off x="4970463" y="4537075"/>
            <a:ext cx="463550" cy="244475"/>
          </a:xfrm>
          <a:prstGeom prst="roundRect">
            <a:avLst>
              <a:gd name="adj" fmla="val 64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a:lnSpc>
                <a:spcPct val="93000"/>
              </a:lnSpc>
              <a:buClr>
                <a:srgbClr val="003399"/>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3399"/>
                </a:solidFill>
              </a:rPr>
              <a:t>2.9%</a:t>
            </a:r>
          </a:p>
        </p:txBody>
      </p:sp>
      <p:sp>
        <p:nvSpPr>
          <p:cNvPr id="24595" name="AutoShape 19"/>
          <p:cNvSpPr>
            <a:spLocks noChangeArrowheads="1"/>
          </p:cNvSpPr>
          <p:nvPr/>
        </p:nvSpPr>
        <p:spPr bwMode="auto">
          <a:xfrm>
            <a:off x="6702425" y="4572000"/>
            <a:ext cx="463550" cy="244475"/>
          </a:xfrm>
          <a:prstGeom prst="roundRect">
            <a:avLst>
              <a:gd name="adj" fmla="val 64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a:lnSpc>
                <a:spcPct val="93000"/>
              </a:lnSpc>
              <a:buClr>
                <a:srgbClr val="003399"/>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3399"/>
                </a:solidFill>
              </a:rPr>
              <a:t>1.1%</a:t>
            </a:r>
          </a:p>
        </p:txBody>
      </p:sp>
      <p:sp>
        <p:nvSpPr>
          <p:cNvPr id="24596" name="AutoShape 20"/>
          <p:cNvSpPr>
            <a:spLocks noChangeArrowheads="1"/>
          </p:cNvSpPr>
          <p:nvPr/>
        </p:nvSpPr>
        <p:spPr bwMode="auto">
          <a:xfrm>
            <a:off x="2197100" y="4875213"/>
            <a:ext cx="293688" cy="244475"/>
          </a:xfrm>
          <a:prstGeom prst="roundRect">
            <a:avLst>
              <a:gd name="adj" fmla="val 64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a:lnSpc>
                <a:spcPct val="93000"/>
              </a:lnSpc>
              <a:buClr>
                <a:srgbClr val="003399"/>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3399"/>
                </a:solidFill>
              </a:rPr>
              <a:t>0%</a:t>
            </a:r>
          </a:p>
        </p:txBody>
      </p:sp>
      <p:sp>
        <p:nvSpPr>
          <p:cNvPr id="24597" name="AutoShape 21"/>
          <p:cNvSpPr>
            <a:spLocks noChangeArrowheads="1"/>
          </p:cNvSpPr>
          <p:nvPr/>
        </p:nvSpPr>
        <p:spPr bwMode="auto">
          <a:xfrm>
            <a:off x="2098675" y="4151313"/>
            <a:ext cx="406400" cy="244475"/>
          </a:xfrm>
          <a:prstGeom prst="roundRect">
            <a:avLst>
              <a:gd name="adj" fmla="val 64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a:lnSpc>
                <a:spcPct val="93000"/>
              </a:lnSpc>
              <a:buClr>
                <a:srgbClr val="003399"/>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3399"/>
                </a:solidFill>
              </a:rPr>
              <a:t>25%</a:t>
            </a:r>
          </a:p>
        </p:txBody>
      </p:sp>
      <p:sp>
        <p:nvSpPr>
          <p:cNvPr id="24598" name="AutoShape 22"/>
          <p:cNvSpPr>
            <a:spLocks noChangeArrowheads="1"/>
          </p:cNvSpPr>
          <p:nvPr/>
        </p:nvSpPr>
        <p:spPr bwMode="auto">
          <a:xfrm>
            <a:off x="2098675" y="3440113"/>
            <a:ext cx="406400" cy="244475"/>
          </a:xfrm>
          <a:prstGeom prst="roundRect">
            <a:avLst>
              <a:gd name="adj" fmla="val 64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a:lnSpc>
                <a:spcPct val="93000"/>
              </a:lnSpc>
              <a:buClr>
                <a:srgbClr val="003399"/>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3399"/>
                </a:solidFill>
              </a:rPr>
              <a:t>50%</a:t>
            </a:r>
          </a:p>
        </p:txBody>
      </p:sp>
      <p:sp>
        <p:nvSpPr>
          <p:cNvPr id="24599" name="AutoShape 23"/>
          <p:cNvSpPr>
            <a:spLocks noChangeArrowheads="1"/>
          </p:cNvSpPr>
          <p:nvPr/>
        </p:nvSpPr>
        <p:spPr bwMode="auto">
          <a:xfrm>
            <a:off x="2098675" y="2716213"/>
            <a:ext cx="406400" cy="244475"/>
          </a:xfrm>
          <a:prstGeom prst="roundRect">
            <a:avLst>
              <a:gd name="adj" fmla="val 64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a:lnSpc>
                <a:spcPct val="93000"/>
              </a:lnSpc>
              <a:buClr>
                <a:srgbClr val="003399"/>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3399"/>
                </a:solidFill>
              </a:rPr>
              <a:t>75%</a:t>
            </a:r>
          </a:p>
        </p:txBody>
      </p:sp>
      <p:sp>
        <p:nvSpPr>
          <p:cNvPr id="24600" name="AutoShape 24"/>
          <p:cNvSpPr>
            <a:spLocks noChangeArrowheads="1"/>
          </p:cNvSpPr>
          <p:nvPr/>
        </p:nvSpPr>
        <p:spPr bwMode="auto">
          <a:xfrm>
            <a:off x="2001838" y="1992313"/>
            <a:ext cx="519112" cy="244475"/>
          </a:xfrm>
          <a:prstGeom prst="roundRect">
            <a:avLst>
              <a:gd name="adj" fmla="val 64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a:lnSpc>
                <a:spcPct val="93000"/>
              </a:lnSpc>
              <a:buClr>
                <a:srgbClr val="003399"/>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3399"/>
                </a:solidFill>
              </a:rPr>
              <a:t>100%</a:t>
            </a:r>
          </a:p>
        </p:txBody>
      </p:sp>
      <p:sp>
        <p:nvSpPr>
          <p:cNvPr id="24601" name="AutoShape 25"/>
          <p:cNvSpPr>
            <a:spLocks noChangeArrowheads="1"/>
          </p:cNvSpPr>
          <p:nvPr/>
        </p:nvSpPr>
        <p:spPr bwMode="auto">
          <a:xfrm>
            <a:off x="3149600" y="5119688"/>
            <a:ext cx="822325" cy="244475"/>
          </a:xfrm>
          <a:prstGeom prst="roundRect">
            <a:avLst>
              <a:gd name="adj" fmla="val 64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a:lnSpc>
                <a:spcPct val="93000"/>
              </a:lnSpc>
              <a:buClr>
                <a:srgbClr val="003399"/>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3399"/>
                </a:solidFill>
              </a:rPr>
              <a:t>Success</a:t>
            </a:r>
          </a:p>
        </p:txBody>
      </p:sp>
      <p:sp>
        <p:nvSpPr>
          <p:cNvPr id="24602" name="AutoShape 26"/>
          <p:cNvSpPr>
            <a:spLocks noChangeArrowheads="1"/>
          </p:cNvSpPr>
          <p:nvPr/>
        </p:nvSpPr>
        <p:spPr bwMode="auto">
          <a:xfrm>
            <a:off x="4687888" y="5119688"/>
            <a:ext cx="1073150" cy="244475"/>
          </a:xfrm>
          <a:prstGeom prst="roundRect">
            <a:avLst>
              <a:gd name="adj" fmla="val 64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a:lnSpc>
                <a:spcPct val="93000"/>
              </a:lnSpc>
              <a:buClr>
                <a:srgbClr val="003399"/>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3399"/>
                </a:solidFill>
              </a:rPr>
              <a:t>Incomplete</a:t>
            </a:r>
          </a:p>
        </p:txBody>
      </p:sp>
      <p:sp>
        <p:nvSpPr>
          <p:cNvPr id="24603" name="AutoShape 27"/>
          <p:cNvSpPr>
            <a:spLocks noChangeArrowheads="1"/>
          </p:cNvSpPr>
          <p:nvPr/>
        </p:nvSpPr>
        <p:spPr bwMode="auto">
          <a:xfrm>
            <a:off x="4775200" y="5341938"/>
            <a:ext cx="846138" cy="244475"/>
          </a:xfrm>
          <a:prstGeom prst="roundRect">
            <a:avLst>
              <a:gd name="adj" fmla="val 64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a:lnSpc>
                <a:spcPct val="93000"/>
              </a:lnSpc>
              <a:buClr>
                <a:srgbClr val="003399"/>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3399"/>
                </a:solidFill>
              </a:rPr>
              <a:t>Abortion</a:t>
            </a:r>
          </a:p>
        </p:txBody>
      </p:sp>
      <p:sp>
        <p:nvSpPr>
          <p:cNvPr id="24604" name="AutoShape 28"/>
          <p:cNvSpPr>
            <a:spLocks noChangeArrowheads="1"/>
          </p:cNvSpPr>
          <p:nvPr/>
        </p:nvSpPr>
        <p:spPr bwMode="auto">
          <a:xfrm>
            <a:off x="6367463" y="5119688"/>
            <a:ext cx="1071562" cy="244475"/>
          </a:xfrm>
          <a:prstGeom prst="roundRect">
            <a:avLst>
              <a:gd name="adj" fmla="val 64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a:lnSpc>
                <a:spcPct val="93000"/>
              </a:lnSpc>
              <a:buClr>
                <a:srgbClr val="003399"/>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3399"/>
                </a:solidFill>
              </a:rPr>
              <a:t>Continuing</a:t>
            </a:r>
          </a:p>
        </p:txBody>
      </p:sp>
      <p:sp>
        <p:nvSpPr>
          <p:cNvPr id="24605" name="AutoShape 29"/>
          <p:cNvSpPr>
            <a:spLocks noChangeArrowheads="1"/>
          </p:cNvSpPr>
          <p:nvPr/>
        </p:nvSpPr>
        <p:spPr bwMode="auto">
          <a:xfrm>
            <a:off x="6399213" y="5341938"/>
            <a:ext cx="1036637" cy="244475"/>
          </a:xfrm>
          <a:prstGeom prst="roundRect">
            <a:avLst>
              <a:gd name="adj" fmla="val 64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pPr>
              <a:lnSpc>
                <a:spcPct val="93000"/>
              </a:lnSpc>
              <a:buClr>
                <a:srgbClr val="003399"/>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3399"/>
                </a:solidFill>
              </a:rPr>
              <a:t>Pregnancy</a:t>
            </a:r>
          </a:p>
        </p:txBody>
      </p:sp>
    </p:spTree>
  </p:cSld>
  <p:clrMapOvr>
    <a:masterClrMapping/>
  </p:clrMapOvr>
  <p:transition xmlns:p14="http://schemas.microsoft.com/office/powerpoint/2010/mai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AutoShape 1"/>
          <p:cNvSpPr>
            <a:spLocks noChangeArrowheads="1"/>
          </p:cNvSpPr>
          <p:nvPr/>
        </p:nvSpPr>
        <p:spPr bwMode="auto">
          <a:xfrm>
            <a:off x="5943600" y="6019800"/>
            <a:ext cx="2676525" cy="304800"/>
          </a:xfrm>
          <a:prstGeom prst="roundRect">
            <a:avLst>
              <a:gd name="adj" fmla="val 51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lgn="r">
              <a:lnSpc>
                <a:spcPct val="93000"/>
              </a:lnSpc>
              <a:buClr>
                <a:srgbClr val="003399"/>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solidFill>
                  <a:srgbClr val="003399"/>
                </a:solidFill>
              </a:rPr>
              <a:t>Kahn, et al. </a:t>
            </a:r>
            <a:r>
              <a:rPr lang="en-GB" sz="1400" i="1">
                <a:solidFill>
                  <a:srgbClr val="003399"/>
                </a:solidFill>
              </a:rPr>
              <a:t>Contraception</a:t>
            </a:r>
            <a:r>
              <a:rPr lang="en-GB" sz="1400">
                <a:solidFill>
                  <a:srgbClr val="003399"/>
                </a:solidFill>
              </a:rPr>
              <a:t> 2000</a:t>
            </a:r>
          </a:p>
        </p:txBody>
      </p:sp>
      <p:sp>
        <p:nvSpPr>
          <p:cNvPr id="25602" name="Rectangle 2"/>
          <p:cNvSpPr>
            <a:spLocks noChangeArrowheads="1"/>
          </p:cNvSpPr>
          <p:nvPr>
            <p:ph type="title"/>
          </p:nvPr>
        </p:nvSpPr>
        <p:spPr>
          <a:xfrm>
            <a:off x="2819400" y="274638"/>
            <a:ext cx="58674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Management of Complications: Continuing Pregnancy</a:t>
            </a:r>
          </a:p>
        </p:txBody>
      </p:sp>
      <p:sp>
        <p:nvSpPr>
          <p:cNvPr id="25603" name="Rectangle 3"/>
          <p:cNvSpPr>
            <a:spLocks noGrp="1" noChangeArrowheads="1"/>
          </p:cNvSpPr>
          <p:nvPr>
            <p:ph type="body" idx="4294967295"/>
          </p:nvPr>
        </p:nvSpPr>
        <p:spPr>
          <a:xfrm>
            <a:off x="1143000" y="1828800"/>
            <a:ext cx="7467600" cy="3962400"/>
          </a:xfrm>
          <a:ln/>
        </p:spPr>
        <p:txBody>
          <a:bodyPr/>
          <a:lstStyle/>
          <a:p>
            <a:pPr>
              <a:lnSpc>
                <a:spcPct val="9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The presence of a developing pregnancy </a:t>
            </a:r>
            <a:br>
              <a:rPr lang="en-GB"/>
            </a:br>
            <a:r>
              <a:rPr lang="en-GB"/>
              <a:t>2 weeks after first medication</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Treatment: uterine aspiration</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Incidence (meta-analysis):</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Mifepristone/oral or vaginal misoprostol </a:t>
            </a:r>
          </a:p>
          <a:p>
            <a:pPr lvl="1">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  1.1% of cases (</a:t>
            </a:r>
            <a:r>
              <a:rPr lang="en-GB">
                <a:latin typeface="Symbol" charset="0"/>
              </a:rPr>
              <a:t></a:t>
            </a:r>
            <a:r>
              <a:rPr lang="en-GB"/>
              <a:t> 49 days</a:t>
            </a:r>
            <a:r>
              <a:rPr lang="ja-JP" altLang="en-GB">
                <a:latin typeface="Arial"/>
              </a:rPr>
              <a:t>’</a:t>
            </a:r>
            <a:r>
              <a:rPr lang="en-GB"/>
              <a:t> gestation)</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Methotrexate/vaginal misoprostol</a:t>
            </a:r>
            <a:br>
              <a:rPr lang="en-GB"/>
            </a:br>
            <a:r>
              <a:rPr lang="en-GB"/>
              <a:t>2.7% of cases (</a:t>
            </a:r>
            <a:r>
              <a:rPr lang="en-GB">
                <a:latin typeface="Symbol" charset="0"/>
              </a:rPr>
              <a:t></a:t>
            </a:r>
            <a:r>
              <a:rPr lang="en-GB"/>
              <a:t> 49 days</a:t>
            </a:r>
            <a:r>
              <a:rPr lang="ja-JP" altLang="en-GB">
                <a:latin typeface="Arial"/>
              </a:rPr>
              <a:t>’</a:t>
            </a:r>
            <a:r>
              <a:rPr lang="en-GB"/>
              <a:t> gestation)</a:t>
            </a:r>
          </a:p>
        </p:txBody>
      </p:sp>
    </p:spTree>
  </p:cSld>
  <p:clrMapOvr>
    <a:masterClrMapping/>
  </p:clrMapOvr>
  <p:transition xmlns:p14="http://schemas.microsoft.com/office/powerpoint/2010/mai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ph type="title"/>
          </p:nvPr>
        </p:nvSpPr>
        <p:spPr>
          <a:xfrm>
            <a:off x="2819400" y="274638"/>
            <a:ext cx="6324600" cy="1143000"/>
          </a:xfrm>
          <a:ln/>
        </p:spPr>
        <p:txBody>
          <a:bodyPr/>
          <a:lstStyle/>
          <a:p>
            <a:pPr>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Management of Complications: </a:t>
            </a:r>
            <a:r>
              <a:rPr lang="en-GB" sz="2600"/>
              <a:t>Persistent Gestational Sac/Persistent Bleeding</a:t>
            </a:r>
          </a:p>
        </p:txBody>
      </p:sp>
      <p:sp>
        <p:nvSpPr>
          <p:cNvPr id="26626" name="Rectangle 2"/>
          <p:cNvSpPr>
            <a:spLocks noGrp="1" noChangeArrowheads="1"/>
          </p:cNvSpPr>
          <p:nvPr>
            <p:ph type="body" idx="4294967295"/>
          </p:nvPr>
        </p:nvSpPr>
        <p:spPr>
          <a:xfrm>
            <a:off x="1066800" y="1828800"/>
            <a:ext cx="7620000" cy="3810000"/>
          </a:xfrm>
          <a:ln/>
        </p:spPr>
        <p:txBody>
          <a:bodyPr/>
          <a:lstStyle/>
          <a:p>
            <a:pPr>
              <a:lnSpc>
                <a:spcPct val="9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Perform ultrasound examination if </a:t>
            </a:r>
            <a:br>
              <a:rPr lang="en-GB"/>
            </a:br>
            <a:r>
              <a:rPr lang="en-GB"/>
              <a:t>clinically suspected</a:t>
            </a:r>
          </a:p>
          <a:p>
            <a:pPr>
              <a:spcBef>
                <a:spcPts val="2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80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Treatment options</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Observation and re-evaluation</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Repeat misoprostol </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Uterine aspiration</a:t>
            </a:r>
          </a:p>
        </p:txBody>
      </p:sp>
    </p:spTree>
  </p:cSld>
  <p:clrMapOvr>
    <a:masterClrMapping/>
  </p:clrMapOvr>
  <p:transition xmlns:p14="http://schemas.microsoft.com/office/powerpoint/2010/mai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ph type="title"/>
          </p:nvPr>
        </p:nvSpPr>
        <p:spPr>
          <a:xfrm>
            <a:off x="2819400" y="274638"/>
            <a:ext cx="58674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Persistent Gestational Sac</a:t>
            </a: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76400"/>
            <a:ext cx="6172200" cy="470058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Tree>
  </p:cSld>
  <p:clrMapOvr>
    <a:masterClrMapping/>
  </p:clrMapOvr>
  <p:transition xmlns:p14="http://schemas.microsoft.com/office/powerpoint/2010/mai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ph type="title"/>
          </p:nvPr>
        </p:nvSpPr>
        <p:spPr>
          <a:xfrm>
            <a:off x="2819400" y="274638"/>
            <a:ext cx="58674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Persistent Bleeding</a:t>
            </a:r>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l="6595" r="3294"/>
          <a:stretch>
            <a:fillRect/>
          </a:stretch>
        </p:blipFill>
        <p:spPr bwMode="auto">
          <a:xfrm>
            <a:off x="1447800" y="1838325"/>
            <a:ext cx="3124200" cy="3108325"/>
          </a:xfrm>
          <a:prstGeom prst="rect">
            <a:avLst/>
          </a:prstGeom>
          <a:noFill/>
          <a:extLst>
            <a:ext uri="{909E8E84-426E-40dd-AFC4-6F175D3DCCD1}">
              <a14:hiddenFill xmlns:a14="http://schemas.microsoft.com/office/drawing/2010/main">
                <a:blipFill dpi="0" rotWithShape="0">
                  <a:blip/>
                  <a:srcRect l="6595" r="3294"/>
                  <a:stretch>
                    <a:fillRect/>
                  </a:stretch>
                </a:blipFill>
              </a14:hiddenFill>
            </a:ext>
          </a:extLst>
        </p:spPr>
      </p:pic>
      <p:pic>
        <p:nvPicPr>
          <p:cNvPr id="28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505200"/>
            <a:ext cx="3505200" cy="30702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Tree>
  </p:cSld>
  <p:clrMapOvr>
    <a:masterClrMapping/>
  </p:clrMapOvr>
  <p:transition xmlns:p14="http://schemas.microsoft.com/office/powerpoint/2010/mai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ph type="title"/>
          </p:nvPr>
        </p:nvSpPr>
        <p:spPr>
          <a:xfrm>
            <a:off x="2819400" y="274638"/>
            <a:ext cx="58674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Management of Complications: Hemorrhage</a:t>
            </a:r>
          </a:p>
        </p:txBody>
      </p:sp>
      <p:sp>
        <p:nvSpPr>
          <p:cNvPr id="29698" name="Rectangle 2"/>
          <p:cNvSpPr>
            <a:spLocks noGrp="1" noChangeArrowheads="1"/>
          </p:cNvSpPr>
          <p:nvPr>
            <p:ph type="body" idx="4294967295"/>
          </p:nvPr>
        </p:nvSpPr>
        <p:spPr>
          <a:xfrm>
            <a:off x="1066800" y="1600200"/>
            <a:ext cx="7543800" cy="4343400"/>
          </a:xfrm>
          <a:ln/>
        </p:spPr>
        <p:txBody>
          <a:bodyPr/>
          <a:lstStyle/>
          <a:p>
            <a:pPr>
              <a:lnSpc>
                <a:spcPct val="9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Difficult to quantify amount of bleeding</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Guideline: patients should contact provider </a:t>
            </a:r>
            <a:br>
              <a:rPr lang="en-GB"/>
            </a:br>
            <a:r>
              <a:rPr lang="en-GB"/>
              <a:t>if they saturate 2 or more maxipads/hour </a:t>
            </a:r>
            <a:br>
              <a:rPr lang="en-GB"/>
            </a:br>
            <a:r>
              <a:rPr lang="en-GB"/>
              <a:t>for 2 consecutive hours</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Defining clinically significant hemorrhage</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Drop in hemoglobin/hematocrit </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Hypovolemia</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Orthostatic hypotension</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Timing of heavy bleeding </a:t>
            </a:r>
          </a:p>
        </p:txBody>
      </p:sp>
    </p:spTree>
  </p:cSld>
  <p:clrMapOvr>
    <a:masterClrMapping/>
  </p:clrMapOvr>
  <p:transition xmlns:p14="http://schemas.microsoft.com/office/powerpoint/2010/mai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ph type="title"/>
          </p:nvPr>
        </p:nvSpPr>
        <p:spPr>
          <a:xfrm>
            <a:off x="2819400" y="274638"/>
            <a:ext cx="5867400" cy="1143000"/>
          </a:xfrm>
          <a:ln/>
        </p:spPr>
        <p:txBody>
          <a:bodyPr/>
          <a:lstStyle/>
          <a:p>
            <a:pPr>
              <a:lnSpc>
                <a:spcPct val="8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Management of Complications: Infection</a:t>
            </a:r>
          </a:p>
        </p:txBody>
      </p:sp>
      <p:sp>
        <p:nvSpPr>
          <p:cNvPr id="30722" name="Rectangle 2"/>
          <p:cNvSpPr>
            <a:spLocks noGrp="1" noChangeArrowheads="1"/>
          </p:cNvSpPr>
          <p:nvPr>
            <p:ph type="body" idx="4294967295"/>
          </p:nvPr>
        </p:nvSpPr>
        <p:spPr>
          <a:xfrm>
            <a:off x="1066800" y="1828800"/>
            <a:ext cx="7543800" cy="3810000"/>
          </a:xfrm>
          <a:ln/>
        </p:spPr>
        <p:txBody>
          <a:bodyPr/>
          <a:lstStyle/>
          <a:p>
            <a:pPr>
              <a:lnSpc>
                <a:spcPct val="9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Rarely occurs in medical abortion </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0.28% - 0.92%</a:t>
            </a:r>
            <a:r>
              <a:rPr lang="en-GB" baseline="30000"/>
              <a:t>1</a:t>
            </a:r>
            <a:r>
              <a:rPr lang="en-GB"/>
              <a:t> </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Rule out retained products of conception</a:t>
            </a:r>
          </a:p>
          <a:p>
            <a:pPr>
              <a:spcBef>
                <a:spcPts val="2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80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Treatment: antibiotics </a:t>
            </a:r>
          </a:p>
        </p:txBody>
      </p:sp>
      <p:sp>
        <p:nvSpPr>
          <p:cNvPr id="30723" name="Text Box 3"/>
          <p:cNvSpPr txBox="1">
            <a:spLocks noChangeArrowheads="1"/>
          </p:cNvSpPr>
          <p:nvPr/>
        </p:nvSpPr>
        <p:spPr bwMode="auto">
          <a:xfrm>
            <a:off x="4800600" y="6019800"/>
            <a:ext cx="411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5pPr>
            <a:lvl6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6pPr>
            <a:lvl7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7pPr>
            <a:lvl8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8pPr>
            <a:lvl9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9pPr>
          </a:lstStyle>
          <a:p>
            <a:pPr eaLnBrk="1" hangingPunct="1">
              <a:lnSpc>
                <a:spcPct val="93000"/>
              </a:lnSpc>
              <a:spcBef>
                <a:spcPts val="875"/>
              </a:spcBef>
              <a:buClr>
                <a:srgbClr val="003399"/>
              </a:buClr>
              <a:buSzPct val="100000"/>
              <a:buFont typeface="Arial" charset="0"/>
              <a:buNone/>
            </a:pPr>
            <a:r>
              <a:rPr lang="en-GB" sz="1400" baseline="30000">
                <a:solidFill>
                  <a:srgbClr val="003399"/>
                </a:solidFill>
              </a:rPr>
              <a:t>1</a:t>
            </a:r>
            <a:r>
              <a:rPr lang="en-GB" sz="1400">
                <a:solidFill>
                  <a:srgbClr val="003399"/>
                </a:solidFill>
              </a:rPr>
              <a:t>Shannon, et al. </a:t>
            </a:r>
            <a:r>
              <a:rPr lang="en-GB" sz="1400" i="1">
                <a:solidFill>
                  <a:srgbClr val="003399"/>
                </a:solidFill>
              </a:rPr>
              <a:t>Contraception</a:t>
            </a:r>
            <a:r>
              <a:rPr lang="en-GB" sz="1400">
                <a:solidFill>
                  <a:srgbClr val="003399"/>
                </a:solidFill>
              </a:rPr>
              <a:t> 2004</a:t>
            </a:r>
          </a:p>
        </p:txBody>
      </p:sp>
    </p:spTree>
  </p:cSld>
  <p:clrMapOvr>
    <a:masterClrMapping/>
  </p:clrMapOvr>
  <p:transition xmlns:p14="http://schemas.microsoft.com/office/powerpoint/2010/mai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ph type="title"/>
          </p:nvPr>
        </p:nvSpPr>
        <p:spPr>
          <a:xfrm>
            <a:off x="2819400" y="274638"/>
            <a:ext cx="58674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Management of Complications: Undiagnosed Ectopic Pregnancy</a:t>
            </a:r>
          </a:p>
        </p:txBody>
      </p:sp>
      <p:sp>
        <p:nvSpPr>
          <p:cNvPr id="31746" name="Rectangle 2"/>
          <p:cNvSpPr>
            <a:spLocks noGrp="1" noChangeArrowheads="1"/>
          </p:cNvSpPr>
          <p:nvPr>
            <p:ph type="body" idx="4294967295"/>
          </p:nvPr>
        </p:nvSpPr>
        <p:spPr>
          <a:xfrm>
            <a:off x="1066800" y="1981200"/>
            <a:ext cx="7543800" cy="3657600"/>
          </a:xfrm>
          <a:ln/>
        </p:spPr>
        <p:txBody>
          <a:bodyPr/>
          <a:lstStyle/>
          <a:p>
            <a:pPr>
              <a:lnSpc>
                <a:spcPct val="9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Providers should have established protocols for diagnosis and management</a:t>
            </a:r>
          </a:p>
          <a:p>
            <a:pPr>
              <a:spcBef>
                <a:spcPts val="2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80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Methotrexate &gt; 90% effective</a:t>
            </a:r>
          </a:p>
          <a:p>
            <a:pPr>
              <a:spcBef>
                <a:spcPts val="2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80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Mifepristone, misoprostol not effective treatments</a:t>
            </a:r>
          </a:p>
        </p:txBody>
      </p:sp>
    </p:spTree>
  </p:cSld>
  <p:clrMapOvr>
    <a:masterClrMapping/>
  </p:clrMapOvr>
  <p:transition xmlns:p14="http://schemas.microsoft.com/office/powerpoint/2010/mai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4875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ph type="title"/>
          </p:nvPr>
        </p:nvSpPr>
        <p:spPr>
          <a:xfrm>
            <a:off x="2819400" y="274638"/>
            <a:ext cx="58674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Proposed Criteria for Surgical Intervention in Medical Abortion</a:t>
            </a:r>
          </a:p>
        </p:txBody>
      </p:sp>
      <p:sp>
        <p:nvSpPr>
          <p:cNvPr id="33794" name="Rectangle 2"/>
          <p:cNvSpPr>
            <a:spLocks noGrp="1" noChangeArrowheads="1"/>
          </p:cNvSpPr>
          <p:nvPr>
            <p:ph type="body" idx="4294967295"/>
          </p:nvPr>
        </p:nvSpPr>
        <p:spPr>
          <a:xfrm>
            <a:off x="1066800" y="1676400"/>
            <a:ext cx="7543800" cy="4419600"/>
          </a:xfrm>
          <a:ln/>
        </p:spPr>
        <p:txBody>
          <a:bodyPr/>
          <a:lstStyle/>
          <a:p>
            <a:pPr>
              <a:lnSpc>
                <a:spcPct val="9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Continuing pregnancy</a:t>
            </a:r>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Incomplete abortion unresponsive </a:t>
            </a:r>
            <a:br>
              <a:rPr lang="en-GB"/>
            </a:br>
            <a:r>
              <a:rPr lang="en-GB"/>
              <a:t>to medical treatment </a:t>
            </a:r>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Orthostatic hypotension</a:t>
            </a:r>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Anemia, especially with ongoing blood loss</a:t>
            </a:r>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Patient unable to return; no access </a:t>
            </a:r>
            <a:br>
              <a:rPr lang="en-GB"/>
            </a:br>
            <a:r>
              <a:rPr lang="en-GB"/>
              <a:t>to emergency services</a:t>
            </a:r>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Subjective symptoms unresponsive </a:t>
            </a:r>
            <a:br>
              <a:rPr lang="en-GB"/>
            </a:br>
            <a:r>
              <a:rPr lang="en-GB"/>
              <a:t>to medical treatment</a:t>
            </a:r>
          </a:p>
          <a:p>
            <a:pPr>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Patient preference</a:t>
            </a:r>
          </a:p>
        </p:txBody>
      </p:sp>
    </p:spTree>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ph type="title"/>
          </p:nvPr>
        </p:nvSpPr>
        <p:spPr>
          <a:xfrm>
            <a:off x="2819400" y="274638"/>
            <a:ext cx="58674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Objectives</a:t>
            </a:r>
          </a:p>
        </p:txBody>
      </p:sp>
      <p:sp>
        <p:nvSpPr>
          <p:cNvPr id="7170" name="Rectangle 2"/>
          <p:cNvSpPr>
            <a:spLocks noGrp="1" noChangeArrowheads="1"/>
          </p:cNvSpPr>
          <p:nvPr>
            <p:ph type="body" idx="4294967295"/>
          </p:nvPr>
        </p:nvSpPr>
        <p:spPr>
          <a:xfrm>
            <a:off x="990600" y="1752600"/>
            <a:ext cx="7620000" cy="3886200"/>
          </a:xfrm>
          <a:ln/>
        </p:spPr>
        <p:txBody>
          <a:bodyPr/>
          <a:lstStyle/>
          <a:p>
            <a:pPr>
              <a:lnSpc>
                <a:spcPct val="9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Identify expected side effects and possible complications of medical abortion</a:t>
            </a:r>
          </a:p>
          <a:p>
            <a:pPr>
              <a:spcBef>
                <a:spcPts val="2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80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Discuss the management of the side effects </a:t>
            </a:r>
            <a:br>
              <a:rPr lang="en-GB"/>
            </a:br>
            <a:r>
              <a:rPr lang="en-GB"/>
              <a:t>and complications of medical abortion</a:t>
            </a:r>
          </a:p>
        </p:txBody>
      </p:sp>
    </p:spTree>
  </p:cSld>
  <p:clrMapOvr>
    <a:masterClrMapping/>
  </p:clrMapOvr>
  <p:transition xmlns:p14="http://schemas.microsoft.com/office/powerpoint/2010/mai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ph type="title"/>
          </p:nvPr>
        </p:nvSpPr>
        <p:spPr>
          <a:xfrm>
            <a:off x="2819400" y="274638"/>
            <a:ext cx="5867400" cy="1249362"/>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Timing of Surgical Intervention</a:t>
            </a:r>
          </a:p>
        </p:txBody>
      </p:sp>
      <p:sp>
        <p:nvSpPr>
          <p:cNvPr id="34818" name="Rectangle 2"/>
          <p:cNvSpPr>
            <a:spLocks noGrp="1" noChangeArrowheads="1"/>
          </p:cNvSpPr>
          <p:nvPr>
            <p:ph type="body" idx="4294967295"/>
          </p:nvPr>
        </p:nvSpPr>
        <p:spPr>
          <a:xfrm>
            <a:off x="990600" y="1752600"/>
            <a:ext cx="7543800" cy="4621213"/>
          </a:xfrm>
          <a:ln/>
        </p:spPr>
        <p:txBody>
          <a:bodyPr/>
          <a:lstStyle/>
          <a:p>
            <a:pPr>
              <a:lnSpc>
                <a:spcPct val="9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Emergent</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Severe hemorrhage occurs</a:t>
            </a:r>
          </a:p>
          <a:p>
            <a:pPr lvl="1">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600" i="1"/>
              <a:t>	</a:t>
            </a:r>
            <a:r>
              <a:rPr lang="en-GB" i="1">
                <a:solidFill>
                  <a:srgbClr val="003399"/>
                </a:solidFill>
              </a:rPr>
              <a:t>SHOULD BE DONE URGENTLY</a:t>
            </a:r>
          </a:p>
          <a:p>
            <a:pPr>
              <a:spcBef>
                <a:spcPts val="2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80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Nonemergent</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Continuing pregnancy</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Incomplete abortion without hemorrhage</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Patient choice</a:t>
            </a:r>
          </a:p>
          <a:p>
            <a:pPr lvl="1">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600"/>
              <a:t>	</a:t>
            </a:r>
            <a:r>
              <a:rPr lang="en-GB" i="1">
                <a:solidFill>
                  <a:srgbClr val="003399"/>
                </a:solidFill>
              </a:rPr>
              <a:t>CAN BE SCHEDULED AT CONVENIENCE OF PATIENT AND PROVIDER</a:t>
            </a:r>
          </a:p>
          <a:p>
            <a:pP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i="1">
              <a:solidFill>
                <a:srgbClr val="003399"/>
              </a:solidFill>
            </a:endParaRPr>
          </a:p>
        </p:txBody>
      </p:sp>
    </p:spTree>
  </p:cSld>
  <p:clrMapOvr>
    <a:masterClrMapping/>
  </p:clrMapOvr>
  <p:transition xmlns:p14="http://schemas.microsoft.com/office/powerpoint/2010/mai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ph type="title"/>
          </p:nvPr>
        </p:nvSpPr>
        <p:spPr>
          <a:xfrm>
            <a:off x="2819400" y="274638"/>
            <a:ext cx="58674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Conclusion</a:t>
            </a:r>
          </a:p>
        </p:txBody>
      </p:sp>
      <p:sp>
        <p:nvSpPr>
          <p:cNvPr id="35842" name="Rectangle 2"/>
          <p:cNvSpPr>
            <a:spLocks noGrp="1" noChangeArrowheads="1"/>
          </p:cNvSpPr>
          <p:nvPr>
            <p:ph type="body" idx="4294967295"/>
          </p:nvPr>
        </p:nvSpPr>
        <p:spPr>
          <a:xfrm>
            <a:off x="1066800" y="1524000"/>
            <a:ext cx="7543800" cy="4419600"/>
          </a:xfrm>
          <a:ln/>
        </p:spPr>
        <p:txBody>
          <a:bodyPr/>
          <a:lstStyle/>
          <a:p>
            <a:pPr>
              <a:lnSpc>
                <a:spcPct val="9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Medical abortion is safe and effective</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Establish guidelines for management </a:t>
            </a:r>
            <a:br>
              <a:rPr lang="en-GB"/>
            </a:br>
            <a:r>
              <a:rPr lang="en-GB"/>
              <a:t>of side effects and complications</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Side effects are expected</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Complications may occur but are uncommon</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Patients should have 24-hour access to </a:t>
            </a:r>
            <a:br>
              <a:rPr lang="en-GB"/>
            </a:br>
            <a:r>
              <a:rPr lang="en-GB"/>
              <a:t>backup care</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Clinicians must have arrangements established for vacuum aspiration, if needed</a:t>
            </a:r>
          </a:p>
        </p:txBody>
      </p:sp>
    </p:spTree>
  </p:cSld>
  <p:clrMapOvr>
    <a:masterClrMapping/>
  </p:clrMapOvr>
  <p:transition xmlns:p14="http://schemas.microsoft.com/office/powerpoint/2010/mai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ph type="title"/>
          </p:nvPr>
        </p:nvSpPr>
        <p:spPr>
          <a:xfrm>
            <a:off x="2819400" y="274638"/>
            <a:ext cx="58674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Overview</a:t>
            </a:r>
          </a:p>
        </p:txBody>
      </p:sp>
      <p:sp>
        <p:nvSpPr>
          <p:cNvPr id="36866" name="Rectangle 2"/>
          <p:cNvSpPr>
            <a:spLocks noGrp="1" noChangeArrowheads="1"/>
          </p:cNvSpPr>
          <p:nvPr>
            <p:ph type="body" idx="4294967295"/>
          </p:nvPr>
        </p:nvSpPr>
        <p:spPr>
          <a:xfrm>
            <a:off x="1066800" y="1752600"/>
            <a:ext cx="8382000" cy="3886200"/>
          </a:xfrm>
          <a:ln/>
        </p:spPr>
        <p:txBody>
          <a:bodyPr/>
          <a:lstStyle/>
          <a:p>
            <a:pPr>
              <a:lnSpc>
                <a:spcPct val="9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Background: safety, definitions, counseling issues</a:t>
            </a:r>
          </a:p>
          <a:p>
            <a:pPr>
              <a:spcBef>
                <a:spcPts val="2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80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ja-JP" altLang="en-GB">
                <a:latin typeface="Arial"/>
              </a:rPr>
              <a:t>“</a:t>
            </a:r>
            <a:r>
              <a:rPr lang="en-GB"/>
              <a:t>Expected</a:t>
            </a:r>
            <a:r>
              <a:rPr lang="ja-JP" altLang="en-GB">
                <a:latin typeface="Arial"/>
              </a:rPr>
              <a:t>”</a:t>
            </a:r>
            <a:r>
              <a:rPr lang="en-GB"/>
              <a:t> side effects and their management</a:t>
            </a:r>
          </a:p>
          <a:p>
            <a:pPr>
              <a:spcBef>
                <a:spcPts val="2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80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Complications and their management</a:t>
            </a:r>
          </a:p>
          <a:p>
            <a:pPr>
              <a:spcBef>
                <a:spcPts val="2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80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solidFill>
                  <a:srgbClr val="003399"/>
                </a:solidFill>
              </a:rPr>
              <a:t>Case studies</a:t>
            </a:r>
          </a:p>
        </p:txBody>
      </p:sp>
    </p:spTree>
  </p:cSld>
  <p:clrMapOvr>
    <a:masterClrMapping/>
  </p:clrMapOvr>
  <p:transition xmlns:p14="http://schemas.microsoft.com/office/powerpoint/2010/mai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5181600" y="3733800"/>
            <a:ext cx="37338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282575"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1pPr>
            <a:lvl2pPr>
              <a:tabLst>
                <a:tab pos="0" algn="l"/>
                <a:tab pos="282575"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2pPr>
            <a:lvl3pPr>
              <a:tabLst>
                <a:tab pos="0" algn="l"/>
                <a:tab pos="282575"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3pPr>
            <a:lvl4pPr>
              <a:tabLst>
                <a:tab pos="0" algn="l"/>
                <a:tab pos="282575"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4pPr>
            <a:lvl5pPr>
              <a:tabLst>
                <a:tab pos="0" algn="l"/>
                <a:tab pos="282575"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5pPr>
            <a:lvl6pPr eaLnBrk="0" fontAlgn="base" hangingPunct="0">
              <a:spcBef>
                <a:spcPct val="0"/>
              </a:spcBef>
              <a:spcAft>
                <a:spcPct val="0"/>
              </a:spcAft>
              <a:tabLst>
                <a:tab pos="0" algn="l"/>
                <a:tab pos="282575"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6pPr>
            <a:lvl7pPr eaLnBrk="0" fontAlgn="base" hangingPunct="0">
              <a:spcBef>
                <a:spcPct val="0"/>
              </a:spcBef>
              <a:spcAft>
                <a:spcPct val="0"/>
              </a:spcAft>
              <a:tabLst>
                <a:tab pos="0" algn="l"/>
                <a:tab pos="282575"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7pPr>
            <a:lvl8pPr eaLnBrk="0" fontAlgn="base" hangingPunct="0">
              <a:spcBef>
                <a:spcPct val="0"/>
              </a:spcBef>
              <a:spcAft>
                <a:spcPct val="0"/>
              </a:spcAft>
              <a:tabLst>
                <a:tab pos="0" algn="l"/>
                <a:tab pos="282575"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8pPr>
            <a:lvl9pPr eaLnBrk="0" fontAlgn="base" hangingPunct="0">
              <a:spcBef>
                <a:spcPct val="0"/>
              </a:spcBef>
              <a:spcAft>
                <a:spcPct val="0"/>
              </a:spcAft>
              <a:tabLst>
                <a:tab pos="0" algn="l"/>
                <a:tab pos="282575"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9pPr>
          </a:lstStyle>
          <a:p>
            <a:pPr>
              <a:lnSpc>
                <a:spcPct val="80000"/>
              </a:lnSpc>
              <a:spcBef>
                <a:spcPts val="1125"/>
              </a:spcBef>
              <a:buClr>
                <a:srgbClr val="003399"/>
              </a:buClr>
              <a:buSzPct val="100000"/>
              <a:buFont typeface="Arial" charset="0"/>
              <a:buNone/>
            </a:pPr>
            <a:r>
              <a:rPr lang="en-GB" sz="2000">
                <a:solidFill>
                  <a:srgbClr val="003399"/>
                </a:solidFill>
              </a:rPr>
              <a:t>Optimal management would consist of which of the following? </a:t>
            </a:r>
          </a:p>
          <a:p>
            <a:pPr>
              <a:lnSpc>
                <a:spcPct val="80000"/>
              </a:lnSpc>
              <a:spcBef>
                <a:spcPts val="1125"/>
              </a:spcBef>
              <a:buClr>
                <a:srgbClr val="003399"/>
              </a:buClr>
              <a:buSzPct val="100000"/>
              <a:buFont typeface="Arial" charset="0"/>
              <a:buNone/>
            </a:pPr>
            <a:r>
              <a:rPr lang="en-GB" sz="2000">
                <a:solidFill>
                  <a:srgbClr val="003399"/>
                </a:solidFill>
              </a:rPr>
              <a:t>1. Uterine aspiration</a:t>
            </a:r>
          </a:p>
          <a:p>
            <a:pPr>
              <a:lnSpc>
                <a:spcPct val="80000"/>
              </a:lnSpc>
              <a:spcBef>
                <a:spcPts val="1125"/>
              </a:spcBef>
              <a:buClr>
                <a:srgbClr val="003399"/>
              </a:buClr>
              <a:buSzPct val="100000"/>
              <a:buFont typeface="Arial" charset="0"/>
              <a:buNone/>
            </a:pPr>
            <a:r>
              <a:rPr lang="en-GB" sz="2000">
                <a:solidFill>
                  <a:srgbClr val="003399"/>
                </a:solidFill>
              </a:rPr>
              <a:t>2. Reassurance and treatment </a:t>
            </a:r>
            <a:br>
              <a:rPr lang="en-GB" sz="2000">
                <a:solidFill>
                  <a:srgbClr val="003399"/>
                </a:solidFill>
              </a:rPr>
            </a:br>
            <a:r>
              <a:rPr lang="en-GB" sz="2000">
                <a:solidFill>
                  <a:srgbClr val="003399"/>
                </a:solidFill>
              </a:rPr>
              <a:t>	with analgesics</a:t>
            </a:r>
          </a:p>
          <a:p>
            <a:pPr>
              <a:lnSpc>
                <a:spcPct val="80000"/>
              </a:lnSpc>
              <a:spcBef>
                <a:spcPts val="1125"/>
              </a:spcBef>
              <a:buClr>
                <a:srgbClr val="003399"/>
              </a:buClr>
              <a:buSzPct val="100000"/>
              <a:buFont typeface="Arial" charset="0"/>
              <a:buNone/>
            </a:pPr>
            <a:r>
              <a:rPr lang="en-GB" sz="2000">
                <a:solidFill>
                  <a:srgbClr val="003399"/>
                </a:solidFill>
              </a:rPr>
              <a:t>3. Methergine, 0.2 mg IM</a:t>
            </a:r>
          </a:p>
          <a:p>
            <a:pPr>
              <a:lnSpc>
                <a:spcPct val="80000"/>
              </a:lnSpc>
              <a:spcBef>
                <a:spcPts val="1125"/>
              </a:spcBef>
              <a:buClr>
                <a:srgbClr val="003399"/>
              </a:buClr>
              <a:buSzPct val="100000"/>
              <a:buFont typeface="Arial" charset="0"/>
              <a:buNone/>
            </a:pPr>
            <a:r>
              <a:rPr lang="en-GB" sz="2000">
                <a:solidFill>
                  <a:srgbClr val="003399"/>
                </a:solidFill>
              </a:rPr>
              <a:t>4. Uterine packing</a:t>
            </a:r>
          </a:p>
        </p:txBody>
      </p:sp>
      <p:sp>
        <p:nvSpPr>
          <p:cNvPr id="37890" name="Text Box 2"/>
          <p:cNvSpPr txBox="1">
            <a:spLocks noChangeArrowheads="1"/>
          </p:cNvSpPr>
          <p:nvPr/>
        </p:nvSpPr>
        <p:spPr bwMode="auto">
          <a:xfrm>
            <a:off x="914400" y="1828800"/>
            <a:ext cx="3657600"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284163" indent="-173038">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chemeClr val="tx1"/>
                </a:solidFill>
                <a:latin typeface="Times New Roman" charset="0"/>
                <a:ea typeface="ＭＳ Ｐゴシック" charset="0"/>
              </a:defRPr>
            </a:lvl1pPr>
            <a:lvl2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chemeClr val="tx1"/>
                </a:solidFill>
                <a:latin typeface="Times New Roman" charset="0"/>
                <a:ea typeface="ＭＳ Ｐゴシック" charset="0"/>
              </a:defRPr>
            </a:lvl2pPr>
            <a:lvl3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chemeClr val="tx1"/>
                </a:solidFill>
                <a:latin typeface="Times New Roman" charset="0"/>
                <a:ea typeface="ＭＳ Ｐゴシック" charset="0"/>
              </a:defRPr>
            </a:lvl3pPr>
            <a:lvl4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chemeClr val="tx1"/>
                </a:solidFill>
                <a:latin typeface="Times New Roman" charset="0"/>
                <a:ea typeface="ＭＳ Ｐゴシック" charset="0"/>
              </a:defRPr>
            </a:lvl4pPr>
            <a:lvl5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chemeClr val="tx1"/>
                </a:solidFill>
                <a:latin typeface="Times New Roman" charset="0"/>
                <a:ea typeface="ＭＳ Ｐゴシック" charset="0"/>
              </a:defRPr>
            </a:lvl5pPr>
            <a:lvl6pPr eaLnBrk="0" fontAlgn="base" hangingPunct="0">
              <a:spcBef>
                <a:spcPct val="0"/>
              </a:spcBef>
              <a:spcAft>
                <a:spcPct val="0"/>
              </a:spcAft>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chemeClr val="tx1"/>
                </a:solidFill>
                <a:latin typeface="Times New Roman" charset="0"/>
                <a:ea typeface="ＭＳ Ｐゴシック" charset="0"/>
              </a:defRPr>
            </a:lvl6pPr>
            <a:lvl7pPr eaLnBrk="0" fontAlgn="base" hangingPunct="0">
              <a:spcBef>
                <a:spcPct val="0"/>
              </a:spcBef>
              <a:spcAft>
                <a:spcPct val="0"/>
              </a:spcAft>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chemeClr val="tx1"/>
                </a:solidFill>
                <a:latin typeface="Times New Roman" charset="0"/>
                <a:ea typeface="ＭＳ Ｐゴシック" charset="0"/>
              </a:defRPr>
            </a:lvl7pPr>
            <a:lvl8pPr eaLnBrk="0" fontAlgn="base" hangingPunct="0">
              <a:spcBef>
                <a:spcPct val="0"/>
              </a:spcBef>
              <a:spcAft>
                <a:spcPct val="0"/>
              </a:spcAft>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chemeClr val="tx1"/>
                </a:solidFill>
                <a:latin typeface="Times New Roman" charset="0"/>
                <a:ea typeface="ＭＳ Ｐゴシック" charset="0"/>
              </a:defRPr>
            </a:lvl8pPr>
            <a:lvl9pPr eaLnBrk="0" fontAlgn="base" hangingPunct="0">
              <a:spcBef>
                <a:spcPct val="0"/>
              </a:spcBef>
              <a:spcAft>
                <a:spcPct val="0"/>
              </a:spcAft>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chemeClr val="tx1"/>
                </a:solidFill>
                <a:latin typeface="Times New Roman" charset="0"/>
                <a:ea typeface="ＭＳ Ｐゴシック" charset="0"/>
              </a:defRPr>
            </a:lvl9pPr>
          </a:lstStyle>
          <a:p>
            <a:pPr>
              <a:lnSpc>
                <a:spcPts val="2388"/>
              </a:lnSpc>
              <a:spcBef>
                <a:spcPts val="1000"/>
              </a:spcBef>
              <a:buClr>
                <a:srgbClr val="003399"/>
              </a:buClr>
              <a:buSzPct val="85000"/>
              <a:buFont typeface="Arial" charset="0"/>
              <a:buChar char="•"/>
            </a:pPr>
            <a:r>
              <a:rPr lang="en-GB" sz="2000">
                <a:solidFill>
                  <a:srgbClr val="003399"/>
                </a:solidFill>
              </a:rPr>
              <a:t>23-year-old G</a:t>
            </a:r>
            <a:r>
              <a:rPr lang="en-GB" sz="2000" baseline="-25000">
                <a:solidFill>
                  <a:srgbClr val="003399"/>
                </a:solidFill>
              </a:rPr>
              <a:t>2</a:t>
            </a:r>
            <a:r>
              <a:rPr lang="en-GB" sz="2000">
                <a:solidFill>
                  <a:srgbClr val="003399"/>
                </a:solidFill>
              </a:rPr>
              <a:t>P</a:t>
            </a:r>
            <a:r>
              <a:rPr lang="en-GB" sz="2000" baseline="-25000">
                <a:solidFill>
                  <a:srgbClr val="003399"/>
                </a:solidFill>
              </a:rPr>
              <a:t>1</a:t>
            </a:r>
          </a:p>
          <a:p>
            <a:pPr>
              <a:lnSpc>
                <a:spcPct val="120000"/>
              </a:lnSpc>
              <a:spcBef>
                <a:spcPts val="1000"/>
              </a:spcBef>
              <a:buClr>
                <a:srgbClr val="003399"/>
              </a:buClr>
              <a:buSzPct val="85000"/>
              <a:buFont typeface="Arial" charset="0"/>
              <a:buChar char="•"/>
            </a:pPr>
            <a:r>
              <a:rPr lang="en-GB" sz="2000">
                <a:solidFill>
                  <a:srgbClr val="003399"/>
                </a:solidFill>
              </a:rPr>
              <a:t>200 mg mifepristone PO</a:t>
            </a:r>
          </a:p>
          <a:p>
            <a:pPr>
              <a:lnSpc>
                <a:spcPct val="120000"/>
              </a:lnSpc>
              <a:spcBef>
                <a:spcPts val="1000"/>
              </a:spcBef>
              <a:buClr>
                <a:srgbClr val="003399"/>
              </a:buClr>
              <a:buSzPct val="85000"/>
              <a:buFont typeface="Arial" charset="0"/>
              <a:buChar char="•"/>
            </a:pPr>
            <a:r>
              <a:rPr lang="en-GB" sz="2000">
                <a:solidFill>
                  <a:srgbClr val="003399"/>
                </a:solidFill>
              </a:rPr>
              <a:t>800 µg misoprostol PV </a:t>
            </a:r>
            <a:br>
              <a:rPr lang="en-GB" sz="2000">
                <a:solidFill>
                  <a:srgbClr val="003399"/>
                </a:solidFill>
              </a:rPr>
            </a:br>
            <a:r>
              <a:rPr lang="en-GB" sz="2000">
                <a:solidFill>
                  <a:srgbClr val="003399"/>
                </a:solidFill>
              </a:rPr>
              <a:t>(at home) 2 days later</a:t>
            </a:r>
          </a:p>
          <a:p>
            <a:pPr>
              <a:lnSpc>
                <a:spcPct val="120000"/>
              </a:lnSpc>
              <a:spcBef>
                <a:spcPts val="1000"/>
              </a:spcBef>
              <a:buClr>
                <a:srgbClr val="003399"/>
              </a:buClr>
              <a:buSzPct val="85000"/>
              <a:buFont typeface="Arial" charset="0"/>
              <a:buChar char="•"/>
            </a:pPr>
            <a:r>
              <a:rPr lang="en-GB" sz="2000">
                <a:solidFill>
                  <a:srgbClr val="003399"/>
                </a:solidFill>
              </a:rPr>
              <a:t>3 hours after misoprostol, </a:t>
            </a:r>
            <a:br>
              <a:rPr lang="en-GB" sz="2000">
                <a:solidFill>
                  <a:srgbClr val="003399"/>
                </a:solidFill>
              </a:rPr>
            </a:br>
            <a:r>
              <a:rPr lang="en-GB" sz="2000">
                <a:solidFill>
                  <a:srgbClr val="003399"/>
                </a:solidFill>
              </a:rPr>
              <a:t>patient complains of severe cramping and bleeding (3 pads/2 hours)</a:t>
            </a:r>
          </a:p>
          <a:p>
            <a:pPr>
              <a:lnSpc>
                <a:spcPct val="120000"/>
              </a:lnSpc>
              <a:spcBef>
                <a:spcPts val="1200"/>
              </a:spcBef>
              <a:buClr>
                <a:srgbClr val="003399"/>
              </a:buClr>
              <a:buSzPct val="85000"/>
              <a:buFont typeface="Arial" charset="0"/>
              <a:buChar char="•"/>
            </a:pPr>
            <a:r>
              <a:rPr lang="en-GB" sz="2000">
                <a:solidFill>
                  <a:srgbClr val="003399"/>
                </a:solidFill>
              </a:rPr>
              <a:t>Pretreatment Hct: 37%</a:t>
            </a:r>
            <a:r>
              <a:rPr lang="en-GB">
                <a:solidFill>
                  <a:srgbClr val="003399"/>
                </a:solidFill>
              </a:rPr>
              <a:t> </a:t>
            </a:r>
          </a:p>
        </p:txBody>
      </p:sp>
      <p:sp>
        <p:nvSpPr>
          <p:cNvPr id="37891" name="Rectangle 3"/>
          <p:cNvSpPr>
            <a:spLocks noChangeArrowheads="1"/>
          </p:cNvSpPr>
          <p:nvPr>
            <p:ph type="title"/>
          </p:nvPr>
        </p:nvSpPr>
        <p:spPr>
          <a:xfrm>
            <a:off x="2819400" y="274638"/>
            <a:ext cx="58674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Case Study 1</a:t>
            </a:r>
          </a:p>
        </p:txBody>
      </p:sp>
      <p:pic>
        <p:nvPicPr>
          <p:cNvPr id="37892" name="Picture 4"/>
          <p:cNvPicPr>
            <a:picLocks noChangeAspect="1" noChangeArrowheads="1"/>
          </p:cNvPicPr>
          <p:nvPr/>
        </p:nvPicPr>
        <p:blipFill>
          <a:blip r:embed="rId3">
            <a:extLst>
              <a:ext uri="{28A0092B-C50C-407E-A947-70E740481C1C}">
                <a14:useLocalDpi xmlns:a14="http://schemas.microsoft.com/office/drawing/2010/main" val="0"/>
              </a:ext>
            </a:extLst>
          </a:blip>
          <a:srcRect t="6497" b="24191"/>
          <a:stretch>
            <a:fillRect/>
          </a:stretch>
        </p:blipFill>
        <p:spPr bwMode="auto">
          <a:xfrm>
            <a:off x="5867400" y="914400"/>
            <a:ext cx="2324100" cy="2438400"/>
          </a:xfrm>
          <a:prstGeom prst="rect">
            <a:avLst/>
          </a:prstGeom>
          <a:noFill/>
          <a:extLst>
            <a:ext uri="{909E8E84-426E-40dd-AFC4-6F175D3DCCD1}">
              <a14:hiddenFill xmlns:a14="http://schemas.microsoft.com/office/drawing/2010/main">
                <a:blipFill dpi="0" rotWithShape="0">
                  <a:blip/>
                  <a:srcRect t="6497" b="24191"/>
                  <a:stretch>
                    <a:fillRect/>
                  </a:stretch>
                </a:blipFill>
              </a14:hiddenFill>
            </a:ext>
          </a:extLst>
        </p:spPr>
      </p:pic>
    </p:spTree>
  </p:cSld>
  <p:clrMapOvr>
    <a:masterClrMapping/>
  </p:clrMapOvr>
  <p:transition xmlns:p14="http://schemas.microsoft.com/office/powerpoint/2010/mai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1"/>
          <p:cNvSpPr txBox="1">
            <a:spLocks noChangeArrowheads="1"/>
          </p:cNvSpPr>
          <p:nvPr/>
        </p:nvSpPr>
        <p:spPr bwMode="auto">
          <a:xfrm>
            <a:off x="5181600" y="4114800"/>
            <a:ext cx="350520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282575"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1pPr>
            <a:lvl2pPr>
              <a:tabLst>
                <a:tab pos="0" algn="l"/>
                <a:tab pos="282575"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2pPr>
            <a:lvl3pPr>
              <a:tabLst>
                <a:tab pos="0" algn="l"/>
                <a:tab pos="282575"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3pPr>
            <a:lvl4pPr>
              <a:tabLst>
                <a:tab pos="0" algn="l"/>
                <a:tab pos="282575"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4pPr>
            <a:lvl5pPr>
              <a:tabLst>
                <a:tab pos="0" algn="l"/>
                <a:tab pos="282575"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5pPr>
            <a:lvl6pPr eaLnBrk="0" fontAlgn="base" hangingPunct="0">
              <a:spcBef>
                <a:spcPct val="0"/>
              </a:spcBef>
              <a:spcAft>
                <a:spcPct val="0"/>
              </a:spcAft>
              <a:tabLst>
                <a:tab pos="0" algn="l"/>
                <a:tab pos="282575"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6pPr>
            <a:lvl7pPr eaLnBrk="0" fontAlgn="base" hangingPunct="0">
              <a:spcBef>
                <a:spcPct val="0"/>
              </a:spcBef>
              <a:spcAft>
                <a:spcPct val="0"/>
              </a:spcAft>
              <a:tabLst>
                <a:tab pos="0" algn="l"/>
                <a:tab pos="282575"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7pPr>
            <a:lvl8pPr eaLnBrk="0" fontAlgn="base" hangingPunct="0">
              <a:spcBef>
                <a:spcPct val="0"/>
              </a:spcBef>
              <a:spcAft>
                <a:spcPct val="0"/>
              </a:spcAft>
              <a:tabLst>
                <a:tab pos="0" algn="l"/>
                <a:tab pos="282575"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8pPr>
            <a:lvl9pPr eaLnBrk="0" fontAlgn="base" hangingPunct="0">
              <a:spcBef>
                <a:spcPct val="0"/>
              </a:spcBef>
              <a:spcAft>
                <a:spcPct val="0"/>
              </a:spcAft>
              <a:tabLst>
                <a:tab pos="0" algn="l"/>
                <a:tab pos="282575"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9pPr>
          </a:lstStyle>
          <a:p>
            <a:pPr>
              <a:lnSpc>
                <a:spcPct val="93000"/>
              </a:lnSpc>
              <a:spcBef>
                <a:spcPts val="1125"/>
              </a:spcBef>
              <a:buClr>
                <a:srgbClr val="003399"/>
              </a:buClr>
              <a:buSzPct val="100000"/>
              <a:buFont typeface="Arial" charset="0"/>
              <a:buNone/>
            </a:pPr>
            <a:r>
              <a:rPr lang="en-GB" sz="2000">
                <a:solidFill>
                  <a:srgbClr val="003399"/>
                </a:solidFill>
              </a:rPr>
              <a:t>The clinical picture is consistent with which of the following? </a:t>
            </a:r>
          </a:p>
          <a:p>
            <a:pPr>
              <a:lnSpc>
                <a:spcPct val="90000"/>
              </a:lnSpc>
              <a:spcBef>
                <a:spcPts val="1125"/>
              </a:spcBef>
              <a:buClr>
                <a:srgbClr val="003399"/>
              </a:buClr>
              <a:buSzPct val="100000"/>
              <a:buFont typeface="Arial" charset="0"/>
              <a:buChar char="1"/>
            </a:pPr>
            <a:r>
              <a:rPr lang="en-GB" sz="2000">
                <a:solidFill>
                  <a:srgbClr val="003399"/>
                </a:solidFill>
              </a:rPr>
              <a:t>. Continuing pregnancy</a:t>
            </a:r>
          </a:p>
          <a:p>
            <a:pPr>
              <a:lnSpc>
                <a:spcPct val="90000"/>
              </a:lnSpc>
              <a:spcBef>
                <a:spcPts val="1125"/>
              </a:spcBef>
              <a:buClr>
                <a:srgbClr val="003399"/>
              </a:buClr>
              <a:buSzPct val="100000"/>
              <a:buFont typeface="Arial" charset="0"/>
              <a:buChar char="2"/>
            </a:pPr>
            <a:r>
              <a:rPr lang="en-GB" sz="2000">
                <a:solidFill>
                  <a:srgbClr val="003399"/>
                </a:solidFill>
              </a:rPr>
              <a:t>. Persistent gestational sac</a:t>
            </a:r>
          </a:p>
          <a:p>
            <a:pPr>
              <a:lnSpc>
                <a:spcPct val="90000"/>
              </a:lnSpc>
              <a:spcBef>
                <a:spcPts val="1125"/>
              </a:spcBef>
              <a:buClr>
                <a:srgbClr val="003399"/>
              </a:buClr>
              <a:buSzPct val="100000"/>
              <a:buFont typeface="Arial" charset="0"/>
              <a:buChar char="3"/>
            </a:pPr>
            <a:r>
              <a:rPr lang="en-GB" sz="2000">
                <a:solidFill>
                  <a:srgbClr val="003399"/>
                </a:solidFill>
              </a:rPr>
              <a:t>. Retained pregnancy tissue   	requiring vacuum aspiration</a:t>
            </a:r>
          </a:p>
        </p:txBody>
      </p:sp>
      <p:sp>
        <p:nvSpPr>
          <p:cNvPr id="38914" name="Rectangle 2"/>
          <p:cNvSpPr>
            <a:spLocks noChangeArrowheads="1"/>
          </p:cNvSpPr>
          <p:nvPr>
            <p:ph type="title"/>
          </p:nvPr>
        </p:nvSpPr>
        <p:spPr>
          <a:xfrm>
            <a:off x="2819400" y="274638"/>
            <a:ext cx="58674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Case Study 2</a:t>
            </a:r>
          </a:p>
        </p:txBody>
      </p:sp>
      <p:sp>
        <p:nvSpPr>
          <p:cNvPr id="38915" name="Rectangle 3"/>
          <p:cNvSpPr>
            <a:spLocks noGrp="1" noChangeArrowheads="1"/>
          </p:cNvSpPr>
          <p:nvPr>
            <p:ph type="body" idx="4294967295"/>
          </p:nvPr>
        </p:nvSpPr>
        <p:spPr>
          <a:xfrm>
            <a:off x="914400" y="1676400"/>
            <a:ext cx="4017963" cy="3990975"/>
          </a:xfrm>
          <a:ln/>
        </p:spPr>
        <p:txBody>
          <a:bodyPr/>
          <a:lstStyle/>
          <a:p>
            <a:pPr marL="284163" indent="-173038">
              <a:lnSpc>
                <a:spcPts val="2388"/>
              </a:lnSpc>
              <a:spcBef>
                <a:spcPts val="1000"/>
              </a:spcBef>
              <a:tabLst>
                <a:tab pos="854075" algn="l"/>
                <a:tab pos="1768475" algn="l"/>
                <a:tab pos="2682875" algn="l"/>
                <a:tab pos="3597275" algn="l"/>
                <a:tab pos="4511675" algn="l"/>
                <a:tab pos="5426075" algn="l"/>
                <a:tab pos="6340475" algn="l"/>
                <a:tab pos="7254875" algn="l"/>
                <a:tab pos="8169275" algn="l"/>
                <a:tab pos="9083675" algn="l"/>
                <a:tab pos="9998075" algn="l"/>
              </a:tabLst>
            </a:pPr>
            <a:r>
              <a:rPr lang="en-GB" sz="2000">
                <a:solidFill>
                  <a:srgbClr val="003399"/>
                </a:solidFill>
                <a:latin typeface="Times New Roman" charset="0"/>
              </a:rPr>
              <a:t>34-year-old G</a:t>
            </a:r>
            <a:r>
              <a:rPr lang="en-GB" sz="2000" baseline="-25000">
                <a:solidFill>
                  <a:srgbClr val="003399"/>
                </a:solidFill>
                <a:latin typeface="Times New Roman" charset="0"/>
              </a:rPr>
              <a:t>4</a:t>
            </a:r>
            <a:r>
              <a:rPr lang="en-GB" sz="2000">
                <a:solidFill>
                  <a:srgbClr val="003399"/>
                </a:solidFill>
                <a:latin typeface="Times New Roman" charset="0"/>
              </a:rPr>
              <a:t>P</a:t>
            </a:r>
            <a:r>
              <a:rPr lang="en-GB" sz="2000" baseline="-25000">
                <a:solidFill>
                  <a:srgbClr val="003399"/>
                </a:solidFill>
                <a:latin typeface="Times New Roman" charset="0"/>
              </a:rPr>
              <a:t>3</a:t>
            </a:r>
          </a:p>
          <a:p>
            <a:pPr marL="284163" indent="-173038">
              <a:lnSpc>
                <a:spcPct val="120000"/>
              </a:lnSpc>
              <a:spcBef>
                <a:spcPts val="1000"/>
              </a:spcBef>
              <a:tabLst>
                <a:tab pos="854075" algn="l"/>
                <a:tab pos="1768475" algn="l"/>
                <a:tab pos="2682875" algn="l"/>
                <a:tab pos="3597275" algn="l"/>
                <a:tab pos="4511675" algn="l"/>
                <a:tab pos="5426075" algn="l"/>
                <a:tab pos="6340475" algn="l"/>
                <a:tab pos="7254875" algn="l"/>
                <a:tab pos="8169275" algn="l"/>
                <a:tab pos="9083675" algn="l"/>
                <a:tab pos="9998075" algn="l"/>
              </a:tabLst>
            </a:pPr>
            <a:r>
              <a:rPr lang="en-GB" sz="2000">
                <a:solidFill>
                  <a:srgbClr val="003399"/>
                </a:solidFill>
                <a:latin typeface="Times New Roman" charset="0"/>
              </a:rPr>
              <a:t>6 weeks LMP</a:t>
            </a:r>
          </a:p>
          <a:p>
            <a:pPr marL="284163" indent="-173038">
              <a:lnSpc>
                <a:spcPct val="120000"/>
              </a:lnSpc>
              <a:spcBef>
                <a:spcPts val="1000"/>
              </a:spcBef>
              <a:tabLst>
                <a:tab pos="854075" algn="l"/>
                <a:tab pos="1768475" algn="l"/>
                <a:tab pos="2682875" algn="l"/>
                <a:tab pos="3597275" algn="l"/>
                <a:tab pos="4511675" algn="l"/>
                <a:tab pos="5426075" algn="l"/>
                <a:tab pos="6340475" algn="l"/>
                <a:tab pos="7254875" algn="l"/>
                <a:tab pos="8169275" algn="l"/>
                <a:tab pos="9083675" algn="l"/>
                <a:tab pos="9998075" algn="l"/>
              </a:tabLst>
            </a:pPr>
            <a:r>
              <a:rPr lang="en-GB" sz="2000">
                <a:solidFill>
                  <a:srgbClr val="003399"/>
                </a:solidFill>
                <a:latin typeface="Times New Roman" charset="0"/>
              </a:rPr>
              <a:t>Medical abortion with mifepristone/misoprostol</a:t>
            </a:r>
          </a:p>
          <a:p>
            <a:pPr marL="284163" indent="-173038">
              <a:lnSpc>
                <a:spcPct val="120000"/>
              </a:lnSpc>
              <a:spcBef>
                <a:spcPts val="1000"/>
              </a:spcBef>
              <a:tabLst>
                <a:tab pos="854075" algn="l"/>
                <a:tab pos="1768475" algn="l"/>
                <a:tab pos="2682875" algn="l"/>
                <a:tab pos="3597275" algn="l"/>
                <a:tab pos="4511675" algn="l"/>
                <a:tab pos="5426075" algn="l"/>
                <a:tab pos="6340475" algn="l"/>
                <a:tab pos="7254875" algn="l"/>
                <a:tab pos="8169275" algn="l"/>
                <a:tab pos="9083675" algn="l"/>
                <a:tab pos="9998075" algn="l"/>
              </a:tabLst>
            </a:pPr>
            <a:r>
              <a:rPr lang="en-GB" sz="2000">
                <a:solidFill>
                  <a:srgbClr val="003399"/>
                </a:solidFill>
                <a:latin typeface="Times New Roman" charset="0"/>
              </a:rPr>
              <a:t>Calls to report mild vaginal bleeding 2 days after misoprostol</a:t>
            </a:r>
          </a:p>
          <a:p>
            <a:pPr marL="284163" indent="-173038">
              <a:lnSpc>
                <a:spcPct val="120000"/>
              </a:lnSpc>
              <a:spcBef>
                <a:spcPts val="1000"/>
              </a:spcBef>
              <a:tabLst>
                <a:tab pos="854075" algn="l"/>
                <a:tab pos="1768475" algn="l"/>
                <a:tab pos="2682875" algn="l"/>
                <a:tab pos="3597275" algn="l"/>
                <a:tab pos="4511675" algn="l"/>
                <a:tab pos="5426075" algn="l"/>
                <a:tab pos="6340475" algn="l"/>
                <a:tab pos="7254875" algn="l"/>
                <a:tab pos="8169275" algn="l"/>
                <a:tab pos="9083675" algn="l"/>
                <a:tab pos="9998075" algn="l"/>
              </a:tabLst>
            </a:pPr>
            <a:r>
              <a:rPr lang="en-GB" sz="2000">
                <a:solidFill>
                  <a:srgbClr val="003399"/>
                </a:solidFill>
                <a:latin typeface="Times New Roman" charset="0"/>
              </a:rPr>
              <a:t>Office visit 2 days later</a:t>
            </a:r>
          </a:p>
        </p:txBody>
      </p:sp>
      <p:pic>
        <p:nvPicPr>
          <p:cNvPr id="38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219200"/>
            <a:ext cx="3048000" cy="260191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Tree>
  </p:cSld>
  <p:clrMapOvr>
    <a:masterClrMapping/>
  </p:clrMapOvr>
  <p:transition xmlns:p14="http://schemas.microsoft.com/office/powerpoint/2010/mai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1"/>
          <p:cNvSpPr txBox="1">
            <a:spLocks noChangeArrowheads="1"/>
          </p:cNvSpPr>
          <p:nvPr/>
        </p:nvSpPr>
        <p:spPr bwMode="auto">
          <a:xfrm>
            <a:off x="4876800" y="4494213"/>
            <a:ext cx="38100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5pPr>
            <a:lvl6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6pPr>
            <a:lvl7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7pPr>
            <a:lvl8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8pPr>
            <a:lvl9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9pPr>
          </a:lstStyle>
          <a:p>
            <a:pPr>
              <a:lnSpc>
                <a:spcPct val="80000"/>
              </a:lnSpc>
              <a:spcBef>
                <a:spcPts val="1125"/>
              </a:spcBef>
              <a:buClr>
                <a:srgbClr val="003399"/>
              </a:buClr>
              <a:buSzPct val="100000"/>
              <a:buFont typeface="Arial" charset="0"/>
              <a:buNone/>
            </a:pPr>
            <a:r>
              <a:rPr lang="en-GB" sz="2000">
                <a:solidFill>
                  <a:srgbClr val="003399"/>
                </a:solidFill>
              </a:rPr>
              <a:t>Optimal management would consist of which of the following?</a:t>
            </a:r>
          </a:p>
          <a:p>
            <a:pPr>
              <a:lnSpc>
                <a:spcPct val="80000"/>
              </a:lnSpc>
              <a:spcBef>
                <a:spcPts val="1125"/>
              </a:spcBef>
              <a:buClr>
                <a:srgbClr val="003399"/>
              </a:buClr>
              <a:buSzPct val="100000"/>
              <a:buFont typeface="Arial" charset="0"/>
              <a:buChar char="1"/>
            </a:pPr>
            <a:r>
              <a:rPr lang="en-GB" sz="2000">
                <a:solidFill>
                  <a:srgbClr val="003399"/>
                </a:solidFill>
              </a:rPr>
              <a:t>. Vacuum aspiration</a:t>
            </a:r>
          </a:p>
          <a:p>
            <a:pPr>
              <a:lnSpc>
                <a:spcPct val="80000"/>
              </a:lnSpc>
              <a:spcBef>
                <a:spcPts val="1125"/>
              </a:spcBef>
              <a:buClr>
                <a:srgbClr val="003399"/>
              </a:buClr>
              <a:buSzPct val="100000"/>
              <a:buFont typeface="Arial" charset="0"/>
              <a:buChar char="2"/>
            </a:pPr>
            <a:r>
              <a:rPr lang="en-GB" sz="2000">
                <a:solidFill>
                  <a:srgbClr val="003399"/>
                </a:solidFill>
              </a:rPr>
              <a:t>. Observation</a:t>
            </a:r>
          </a:p>
          <a:p>
            <a:pPr>
              <a:lnSpc>
                <a:spcPct val="80000"/>
              </a:lnSpc>
              <a:spcBef>
                <a:spcPts val="1125"/>
              </a:spcBef>
              <a:buClr>
                <a:srgbClr val="003399"/>
              </a:buClr>
              <a:buSzPct val="100000"/>
              <a:buFont typeface="Arial" charset="0"/>
              <a:buChar char="3"/>
            </a:pPr>
            <a:r>
              <a:rPr lang="en-GB" sz="2000">
                <a:solidFill>
                  <a:srgbClr val="003399"/>
                </a:solidFill>
              </a:rPr>
              <a:t>. Methergine, 0.2 mg IM</a:t>
            </a:r>
          </a:p>
        </p:txBody>
      </p:sp>
      <p:sp>
        <p:nvSpPr>
          <p:cNvPr id="39938" name="Rectangle 2"/>
          <p:cNvSpPr>
            <a:spLocks noChangeArrowheads="1"/>
          </p:cNvSpPr>
          <p:nvPr>
            <p:ph type="title"/>
          </p:nvPr>
        </p:nvSpPr>
        <p:spPr>
          <a:xfrm>
            <a:off x="2819400" y="579438"/>
            <a:ext cx="5867400" cy="8382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Case Study 3</a:t>
            </a:r>
          </a:p>
        </p:txBody>
      </p:sp>
      <p:sp>
        <p:nvSpPr>
          <p:cNvPr id="39939" name="Text Box 3"/>
          <p:cNvSpPr txBox="1">
            <a:spLocks noChangeArrowheads="1"/>
          </p:cNvSpPr>
          <p:nvPr/>
        </p:nvSpPr>
        <p:spPr bwMode="auto">
          <a:xfrm>
            <a:off x="914400" y="1828800"/>
            <a:ext cx="5181600"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284163" indent="-161925">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chemeClr val="tx1"/>
                </a:solidFill>
                <a:latin typeface="Times New Roman" charset="0"/>
                <a:ea typeface="ＭＳ Ｐゴシック" charset="0"/>
              </a:defRPr>
            </a:lvl1pPr>
            <a:lvl2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chemeClr val="tx1"/>
                </a:solidFill>
                <a:latin typeface="Times New Roman" charset="0"/>
                <a:ea typeface="ＭＳ Ｐゴシック" charset="0"/>
              </a:defRPr>
            </a:lvl2pPr>
            <a:lvl3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chemeClr val="tx1"/>
                </a:solidFill>
                <a:latin typeface="Times New Roman" charset="0"/>
                <a:ea typeface="ＭＳ Ｐゴシック" charset="0"/>
              </a:defRPr>
            </a:lvl3pPr>
            <a:lvl4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chemeClr val="tx1"/>
                </a:solidFill>
                <a:latin typeface="Times New Roman" charset="0"/>
                <a:ea typeface="ＭＳ Ｐゴシック" charset="0"/>
              </a:defRPr>
            </a:lvl4pPr>
            <a:lvl5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chemeClr val="tx1"/>
                </a:solidFill>
                <a:latin typeface="Times New Roman" charset="0"/>
                <a:ea typeface="ＭＳ Ｐゴシック" charset="0"/>
              </a:defRPr>
            </a:lvl5pPr>
            <a:lvl6pPr eaLnBrk="0" fontAlgn="base" hangingPunct="0">
              <a:spcBef>
                <a:spcPct val="0"/>
              </a:spcBef>
              <a:spcAft>
                <a:spcPct val="0"/>
              </a:spcAft>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chemeClr val="tx1"/>
                </a:solidFill>
                <a:latin typeface="Times New Roman" charset="0"/>
                <a:ea typeface="ＭＳ Ｐゴシック" charset="0"/>
              </a:defRPr>
            </a:lvl6pPr>
            <a:lvl7pPr eaLnBrk="0" fontAlgn="base" hangingPunct="0">
              <a:spcBef>
                <a:spcPct val="0"/>
              </a:spcBef>
              <a:spcAft>
                <a:spcPct val="0"/>
              </a:spcAft>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chemeClr val="tx1"/>
                </a:solidFill>
                <a:latin typeface="Times New Roman" charset="0"/>
                <a:ea typeface="ＭＳ Ｐゴシック" charset="0"/>
              </a:defRPr>
            </a:lvl7pPr>
            <a:lvl8pPr eaLnBrk="0" fontAlgn="base" hangingPunct="0">
              <a:spcBef>
                <a:spcPct val="0"/>
              </a:spcBef>
              <a:spcAft>
                <a:spcPct val="0"/>
              </a:spcAft>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chemeClr val="tx1"/>
                </a:solidFill>
                <a:latin typeface="Times New Roman" charset="0"/>
                <a:ea typeface="ＭＳ Ｐゴシック" charset="0"/>
              </a:defRPr>
            </a:lvl8pPr>
            <a:lvl9pPr eaLnBrk="0" fontAlgn="base" hangingPunct="0">
              <a:spcBef>
                <a:spcPct val="0"/>
              </a:spcBef>
              <a:spcAft>
                <a:spcPct val="0"/>
              </a:spcAft>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chemeClr val="tx1"/>
                </a:solidFill>
                <a:latin typeface="Times New Roman" charset="0"/>
                <a:ea typeface="ＭＳ Ｐゴシック" charset="0"/>
              </a:defRPr>
            </a:lvl9pPr>
          </a:lstStyle>
          <a:p>
            <a:pPr>
              <a:lnSpc>
                <a:spcPts val="2388"/>
              </a:lnSpc>
              <a:spcBef>
                <a:spcPts val="1000"/>
              </a:spcBef>
              <a:buClr>
                <a:srgbClr val="003399"/>
              </a:buClr>
              <a:buSzPct val="85000"/>
              <a:buFont typeface="Arial" charset="0"/>
              <a:buChar char="•"/>
            </a:pPr>
            <a:r>
              <a:rPr lang="en-GB" sz="2000">
                <a:solidFill>
                  <a:srgbClr val="003399"/>
                </a:solidFill>
              </a:rPr>
              <a:t>25-year-old G</a:t>
            </a:r>
            <a:r>
              <a:rPr lang="en-GB" sz="2000" baseline="-25000">
                <a:solidFill>
                  <a:srgbClr val="003399"/>
                </a:solidFill>
              </a:rPr>
              <a:t>1</a:t>
            </a:r>
            <a:r>
              <a:rPr lang="en-GB" sz="2000">
                <a:solidFill>
                  <a:srgbClr val="003399"/>
                </a:solidFill>
              </a:rPr>
              <a:t>P</a:t>
            </a:r>
            <a:r>
              <a:rPr lang="en-GB" sz="2000" baseline="-25000">
                <a:solidFill>
                  <a:srgbClr val="003399"/>
                </a:solidFill>
              </a:rPr>
              <a:t>0</a:t>
            </a:r>
          </a:p>
          <a:p>
            <a:pPr>
              <a:lnSpc>
                <a:spcPct val="120000"/>
              </a:lnSpc>
              <a:spcBef>
                <a:spcPts val="1000"/>
              </a:spcBef>
              <a:buClr>
                <a:srgbClr val="003399"/>
              </a:buClr>
              <a:buSzPct val="85000"/>
              <a:buFont typeface="Arial" charset="0"/>
              <a:buChar char="•"/>
            </a:pPr>
            <a:r>
              <a:rPr lang="en-GB" sz="2000">
                <a:solidFill>
                  <a:srgbClr val="003399"/>
                </a:solidFill>
              </a:rPr>
              <a:t>42 days</a:t>
            </a:r>
            <a:r>
              <a:rPr lang="ja-JP" altLang="en-GB" sz="2000">
                <a:solidFill>
                  <a:srgbClr val="003399"/>
                </a:solidFill>
                <a:latin typeface="Arial"/>
              </a:rPr>
              <a:t>’</a:t>
            </a:r>
            <a:r>
              <a:rPr lang="en-GB" sz="2000">
                <a:solidFill>
                  <a:srgbClr val="003399"/>
                </a:solidFill>
              </a:rPr>
              <a:t> gestation</a:t>
            </a:r>
          </a:p>
          <a:p>
            <a:pPr>
              <a:lnSpc>
                <a:spcPct val="120000"/>
              </a:lnSpc>
              <a:spcBef>
                <a:spcPts val="1000"/>
              </a:spcBef>
              <a:buClr>
                <a:srgbClr val="003399"/>
              </a:buClr>
              <a:buSzPct val="85000"/>
              <a:buFont typeface="Arial" charset="0"/>
              <a:buChar char="•"/>
            </a:pPr>
            <a:r>
              <a:rPr lang="en-GB" sz="2000">
                <a:solidFill>
                  <a:srgbClr val="003399"/>
                </a:solidFill>
              </a:rPr>
              <a:t>Mifepristone/misoprostol</a:t>
            </a:r>
          </a:p>
          <a:p>
            <a:pPr>
              <a:lnSpc>
                <a:spcPct val="120000"/>
              </a:lnSpc>
              <a:spcBef>
                <a:spcPts val="1000"/>
              </a:spcBef>
              <a:buClr>
                <a:srgbClr val="003399"/>
              </a:buClr>
              <a:buSzPct val="85000"/>
              <a:buFont typeface="Arial" charset="0"/>
              <a:buChar char="•"/>
            </a:pPr>
            <a:r>
              <a:rPr lang="en-GB" sz="2000">
                <a:solidFill>
                  <a:srgbClr val="003399"/>
                </a:solidFill>
              </a:rPr>
              <a:t>No bleeding after misoprostol</a:t>
            </a:r>
          </a:p>
          <a:p>
            <a:pPr>
              <a:lnSpc>
                <a:spcPct val="120000"/>
              </a:lnSpc>
              <a:spcBef>
                <a:spcPts val="1000"/>
              </a:spcBef>
              <a:buClr>
                <a:srgbClr val="003399"/>
              </a:buClr>
              <a:buSzPct val="85000"/>
              <a:buFont typeface="Arial" charset="0"/>
              <a:buChar char="•"/>
            </a:pPr>
            <a:r>
              <a:rPr lang="en-GB" sz="2000">
                <a:solidFill>
                  <a:srgbClr val="003399"/>
                </a:solidFill>
              </a:rPr>
              <a:t>Ultrasound performed 12</a:t>
            </a:r>
            <a:br>
              <a:rPr lang="en-GB" sz="2000">
                <a:solidFill>
                  <a:srgbClr val="003399"/>
                </a:solidFill>
              </a:rPr>
            </a:br>
            <a:r>
              <a:rPr lang="en-GB" sz="2000">
                <a:solidFill>
                  <a:srgbClr val="003399"/>
                </a:solidFill>
              </a:rPr>
              <a:t>days after misoprostol,</a:t>
            </a:r>
            <a:br>
              <a:rPr lang="en-GB" sz="2000">
                <a:solidFill>
                  <a:srgbClr val="003399"/>
                </a:solidFill>
              </a:rPr>
            </a:br>
            <a:r>
              <a:rPr lang="en-GB" sz="2000">
                <a:solidFill>
                  <a:srgbClr val="003399"/>
                </a:solidFill>
              </a:rPr>
              <a:t>with cardiac activity present</a:t>
            </a:r>
          </a:p>
          <a:p>
            <a:pPr>
              <a:buClr>
                <a:srgbClr val="003399"/>
              </a:buClr>
              <a:buSzPct val="100000"/>
              <a:buFont typeface="Arial" charset="0"/>
              <a:buNone/>
            </a:pPr>
            <a:endParaRPr lang="en-GB" sz="2000">
              <a:solidFill>
                <a:srgbClr val="003399"/>
              </a:solidFill>
            </a:endParaRPr>
          </a:p>
        </p:txBody>
      </p:sp>
      <p:pic>
        <p:nvPicPr>
          <p:cNvPr id="399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447800"/>
            <a:ext cx="3657600" cy="27432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Tree>
  </p:cSld>
  <p:clrMapOvr>
    <a:masterClrMapping/>
  </p:clrMapOvr>
  <p:transition xmlns:p14="http://schemas.microsoft.com/office/powerpoint/2010/mai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914400" y="1689100"/>
            <a:ext cx="41148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111125">
              <a:tabLst>
                <a:tab pos="111125" algn="l"/>
                <a:tab pos="1025525" algn="l"/>
                <a:tab pos="1939925" algn="l"/>
                <a:tab pos="2854325" algn="l"/>
                <a:tab pos="3768725" algn="l"/>
                <a:tab pos="4683125" algn="l"/>
                <a:tab pos="5597525" algn="l"/>
                <a:tab pos="6511925" algn="l"/>
                <a:tab pos="7426325" algn="l"/>
                <a:tab pos="8340725" algn="l"/>
                <a:tab pos="9255125" algn="l"/>
                <a:tab pos="10169525" algn="l"/>
              </a:tabLst>
              <a:defRPr sz="2400">
                <a:solidFill>
                  <a:schemeClr val="tx1"/>
                </a:solidFill>
                <a:latin typeface="Times New Roman" charset="0"/>
                <a:ea typeface="ＭＳ Ｐゴシック" charset="0"/>
              </a:defRPr>
            </a:lvl1pPr>
            <a:lvl2pPr>
              <a:tabLst>
                <a:tab pos="111125" algn="l"/>
                <a:tab pos="1025525" algn="l"/>
                <a:tab pos="1939925" algn="l"/>
                <a:tab pos="2854325" algn="l"/>
                <a:tab pos="3768725" algn="l"/>
                <a:tab pos="4683125" algn="l"/>
                <a:tab pos="5597525" algn="l"/>
                <a:tab pos="6511925" algn="l"/>
                <a:tab pos="7426325" algn="l"/>
                <a:tab pos="8340725" algn="l"/>
                <a:tab pos="9255125" algn="l"/>
                <a:tab pos="10169525" algn="l"/>
              </a:tabLst>
              <a:defRPr sz="2400">
                <a:solidFill>
                  <a:schemeClr val="tx1"/>
                </a:solidFill>
                <a:latin typeface="Times New Roman" charset="0"/>
                <a:ea typeface="ＭＳ Ｐゴシック" charset="0"/>
              </a:defRPr>
            </a:lvl2pPr>
            <a:lvl3pPr>
              <a:tabLst>
                <a:tab pos="111125" algn="l"/>
                <a:tab pos="1025525" algn="l"/>
                <a:tab pos="1939925" algn="l"/>
                <a:tab pos="2854325" algn="l"/>
                <a:tab pos="3768725" algn="l"/>
                <a:tab pos="4683125" algn="l"/>
                <a:tab pos="5597525" algn="l"/>
                <a:tab pos="6511925" algn="l"/>
                <a:tab pos="7426325" algn="l"/>
                <a:tab pos="8340725" algn="l"/>
                <a:tab pos="9255125" algn="l"/>
                <a:tab pos="10169525" algn="l"/>
              </a:tabLst>
              <a:defRPr sz="2400">
                <a:solidFill>
                  <a:schemeClr val="tx1"/>
                </a:solidFill>
                <a:latin typeface="Times New Roman" charset="0"/>
                <a:ea typeface="ＭＳ Ｐゴシック" charset="0"/>
              </a:defRPr>
            </a:lvl3pPr>
            <a:lvl4pPr>
              <a:tabLst>
                <a:tab pos="111125" algn="l"/>
                <a:tab pos="1025525" algn="l"/>
                <a:tab pos="1939925" algn="l"/>
                <a:tab pos="2854325" algn="l"/>
                <a:tab pos="3768725" algn="l"/>
                <a:tab pos="4683125" algn="l"/>
                <a:tab pos="5597525" algn="l"/>
                <a:tab pos="6511925" algn="l"/>
                <a:tab pos="7426325" algn="l"/>
                <a:tab pos="8340725" algn="l"/>
                <a:tab pos="9255125" algn="l"/>
                <a:tab pos="10169525" algn="l"/>
              </a:tabLst>
              <a:defRPr sz="2400">
                <a:solidFill>
                  <a:schemeClr val="tx1"/>
                </a:solidFill>
                <a:latin typeface="Times New Roman" charset="0"/>
                <a:ea typeface="ＭＳ Ｐゴシック" charset="0"/>
              </a:defRPr>
            </a:lvl4pPr>
            <a:lvl5pPr>
              <a:tabLst>
                <a:tab pos="111125" algn="l"/>
                <a:tab pos="1025525" algn="l"/>
                <a:tab pos="1939925" algn="l"/>
                <a:tab pos="2854325" algn="l"/>
                <a:tab pos="3768725" algn="l"/>
                <a:tab pos="4683125" algn="l"/>
                <a:tab pos="5597525" algn="l"/>
                <a:tab pos="6511925" algn="l"/>
                <a:tab pos="7426325" algn="l"/>
                <a:tab pos="8340725" algn="l"/>
                <a:tab pos="9255125" algn="l"/>
                <a:tab pos="10169525" algn="l"/>
              </a:tabLst>
              <a:defRPr sz="2400">
                <a:solidFill>
                  <a:schemeClr val="tx1"/>
                </a:solidFill>
                <a:latin typeface="Times New Roman" charset="0"/>
                <a:ea typeface="ＭＳ Ｐゴシック" charset="0"/>
              </a:defRPr>
            </a:lvl5pPr>
            <a:lvl6pPr eaLnBrk="0" fontAlgn="base" hangingPunct="0">
              <a:spcBef>
                <a:spcPct val="0"/>
              </a:spcBef>
              <a:spcAft>
                <a:spcPct val="0"/>
              </a:spcAft>
              <a:tabLst>
                <a:tab pos="111125" algn="l"/>
                <a:tab pos="1025525" algn="l"/>
                <a:tab pos="1939925" algn="l"/>
                <a:tab pos="2854325" algn="l"/>
                <a:tab pos="3768725" algn="l"/>
                <a:tab pos="4683125" algn="l"/>
                <a:tab pos="5597525" algn="l"/>
                <a:tab pos="6511925" algn="l"/>
                <a:tab pos="7426325" algn="l"/>
                <a:tab pos="8340725" algn="l"/>
                <a:tab pos="9255125" algn="l"/>
                <a:tab pos="10169525" algn="l"/>
              </a:tabLst>
              <a:defRPr sz="2400">
                <a:solidFill>
                  <a:schemeClr val="tx1"/>
                </a:solidFill>
                <a:latin typeface="Times New Roman" charset="0"/>
                <a:ea typeface="ＭＳ Ｐゴシック" charset="0"/>
              </a:defRPr>
            </a:lvl6pPr>
            <a:lvl7pPr eaLnBrk="0" fontAlgn="base" hangingPunct="0">
              <a:spcBef>
                <a:spcPct val="0"/>
              </a:spcBef>
              <a:spcAft>
                <a:spcPct val="0"/>
              </a:spcAft>
              <a:tabLst>
                <a:tab pos="111125" algn="l"/>
                <a:tab pos="1025525" algn="l"/>
                <a:tab pos="1939925" algn="l"/>
                <a:tab pos="2854325" algn="l"/>
                <a:tab pos="3768725" algn="l"/>
                <a:tab pos="4683125" algn="l"/>
                <a:tab pos="5597525" algn="l"/>
                <a:tab pos="6511925" algn="l"/>
                <a:tab pos="7426325" algn="l"/>
                <a:tab pos="8340725" algn="l"/>
                <a:tab pos="9255125" algn="l"/>
                <a:tab pos="10169525" algn="l"/>
              </a:tabLst>
              <a:defRPr sz="2400">
                <a:solidFill>
                  <a:schemeClr val="tx1"/>
                </a:solidFill>
                <a:latin typeface="Times New Roman" charset="0"/>
                <a:ea typeface="ＭＳ Ｐゴシック" charset="0"/>
              </a:defRPr>
            </a:lvl7pPr>
            <a:lvl8pPr eaLnBrk="0" fontAlgn="base" hangingPunct="0">
              <a:spcBef>
                <a:spcPct val="0"/>
              </a:spcBef>
              <a:spcAft>
                <a:spcPct val="0"/>
              </a:spcAft>
              <a:tabLst>
                <a:tab pos="111125" algn="l"/>
                <a:tab pos="1025525" algn="l"/>
                <a:tab pos="1939925" algn="l"/>
                <a:tab pos="2854325" algn="l"/>
                <a:tab pos="3768725" algn="l"/>
                <a:tab pos="4683125" algn="l"/>
                <a:tab pos="5597525" algn="l"/>
                <a:tab pos="6511925" algn="l"/>
                <a:tab pos="7426325" algn="l"/>
                <a:tab pos="8340725" algn="l"/>
                <a:tab pos="9255125" algn="l"/>
                <a:tab pos="10169525" algn="l"/>
              </a:tabLst>
              <a:defRPr sz="2400">
                <a:solidFill>
                  <a:schemeClr val="tx1"/>
                </a:solidFill>
                <a:latin typeface="Times New Roman" charset="0"/>
                <a:ea typeface="ＭＳ Ｐゴシック" charset="0"/>
              </a:defRPr>
            </a:lvl8pPr>
            <a:lvl9pPr eaLnBrk="0" fontAlgn="base" hangingPunct="0">
              <a:spcBef>
                <a:spcPct val="0"/>
              </a:spcBef>
              <a:spcAft>
                <a:spcPct val="0"/>
              </a:spcAft>
              <a:tabLst>
                <a:tab pos="111125" algn="l"/>
                <a:tab pos="1025525" algn="l"/>
                <a:tab pos="1939925" algn="l"/>
                <a:tab pos="2854325" algn="l"/>
                <a:tab pos="3768725" algn="l"/>
                <a:tab pos="4683125" algn="l"/>
                <a:tab pos="5597525" algn="l"/>
                <a:tab pos="6511925" algn="l"/>
                <a:tab pos="7426325" algn="l"/>
                <a:tab pos="8340725" algn="l"/>
                <a:tab pos="9255125" algn="l"/>
                <a:tab pos="10169525" algn="l"/>
              </a:tabLst>
              <a:defRPr sz="2400">
                <a:solidFill>
                  <a:schemeClr val="tx1"/>
                </a:solidFill>
                <a:latin typeface="Times New Roman" charset="0"/>
                <a:ea typeface="ＭＳ Ｐゴシック" charset="0"/>
              </a:defRPr>
            </a:lvl9pPr>
          </a:lstStyle>
          <a:p>
            <a:pPr>
              <a:lnSpc>
                <a:spcPts val="2388"/>
              </a:lnSpc>
              <a:spcBef>
                <a:spcPts val="1000"/>
              </a:spcBef>
              <a:buClr>
                <a:srgbClr val="003399"/>
              </a:buClr>
              <a:buSzPct val="85000"/>
              <a:buFont typeface="Arial" charset="0"/>
              <a:buChar char="•"/>
            </a:pPr>
            <a:r>
              <a:rPr lang="en-GB" sz="2000">
                <a:solidFill>
                  <a:srgbClr val="003399"/>
                </a:solidFill>
              </a:rPr>
              <a:t> 28-year-old G</a:t>
            </a:r>
            <a:r>
              <a:rPr lang="en-GB" sz="2000" baseline="-25000">
                <a:solidFill>
                  <a:srgbClr val="003399"/>
                </a:solidFill>
              </a:rPr>
              <a:t>3</a:t>
            </a:r>
            <a:r>
              <a:rPr lang="en-GB" sz="2000">
                <a:solidFill>
                  <a:srgbClr val="003399"/>
                </a:solidFill>
              </a:rPr>
              <a:t>P</a:t>
            </a:r>
            <a:r>
              <a:rPr lang="en-GB" sz="2000" baseline="-25000">
                <a:solidFill>
                  <a:srgbClr val="003399"/>
                </a:solidFill>
              </a:rPr>
              <a:t>0</a:t>
            </a:r>
          </a:p>
          <a:p>
            <a:pPr>
              <a:lnSpc>
                <a:spcPct val="120000"/>
              </a:lnSpc>
              <a:spcBef>
                <a:spcPts val="1000"/>
              </a:spcBef>
              <a:buClr>
                <a:srgbClr val="003399"/>
              </a:buClr>
              <a:buSzPct val="85000"/>
              <a:buFont typeface="Arial" charset="0"/>
              <a:buChar char="•"/>
            </a:pPr>
            <a:r>
              <a:rPr lang="en-GB" sz="2000">
                <a:solidFill>
                  <a:srgbClr val="003399"/>
                </a:solidFill>
              </a:rPr>
              <a:t> 34 days</a:t>
            </a:r>
            <a:r>
              <a:rPr lang="ja-JP" altLang="en-GB" sz="2000">
                <a:solidFill>
                  <a:srgbClr val="003399"/>
                </a:solidFill>
                <a:latin typeface="Arial"/>
              </a:rPr>
              <a:t>’</a:t>
            </a:r>
            <a:r>
              <a:rPr lang="en-GB" sz="2000">
                <a:solidFill>
                  <a:srgbClr val="003399"/>
                </a:solidFill>
              </a:rPr>
              <a:t> gestation</a:t>
            </a:r>
          </a:p>
          <a:p>
            <a:pPr>
              <a:lnSpc>
                <a:spcPct val="120000"/>
              </a:lnSpc>
              <a:spcBef>
                <a:spcPts val="1000"/>
              </a:spcBef>
              <a:buClr>
                <a:srgbClr val="003399"/>
              </a:buClr>
              <a:buSzPct val="85000"/>
              <a:buFont typeface="Arial" charset="0"/>
              <a:buChar char="•"/>
            </a:pPr>
            <a:r>
              <a:rPr lang="en-GB" sz="2000">
                <a:solidFill>
                  <a:srgbClr val="003399"/>
                </a:solidFill>
              </a:rPr>
              <a:t> Positive pregnancy test</a:t>
            </a:r>
          </a:p>
          <a:p>
            <a:pPr>
              <a:lnSpc>
                <a:spcPct val="120000"/>
              </a:lnSpc>
              <a:spcBef>
                <a:spcPts val="1000"/>
              </a:spcBef>
              <a:buClr>
                <a:srgbClr val="003399"/>
              </a:buClr>
              <a:buSzPct val="85000"/>
              <a:buFont typeface="Arial" charset="0"/>
              <a:buChar char="•"/>
            </a:pPr>
            <a:r>
              <a:rPr lang="en-GB" sz="2000">
                <a:solidFill>
                  <a:srgbClr val="003399"/>
                </a:solidFill>
              </a:rPr>
              <a:t> Pelvic exam normal</a:t>
            </a:r>
          </a:p>
          <a:p>
            <a:pPr>
              <a:lnSpc>
                <a:spcPct val="120000"/>
              </a:lnSpc>
              <a:spcBef>
                <a:spcPts val="1000"/>
              </a:spcBef>
              <a:buClr>
                <a:srgbClr val="003399"/>
              </a:buClr>
              <a:buSzPct val="85000"/>
              <a:buFont typeface="Arial" charset="0"/>
              <a:buChar char="•"/>
            </a:pPr>
            <a:r>
              <a:rPr lang="en-GB" sz="2000">
                <a:solidFill>
                  <a:srgbClr val="003399"/>
                </a:solidFill>
              </a:rPr>
              <a:t> Ultrasound obtained</a:t>
            </a:r>
          </a:p>
        </p:txBody>
      </p:sp>
      <p:sp>
        <p:nvSpPr>
          <p:cNvPr id="40962" name="Text Box 2"/>
          <p:cNvSpPr txBox="1">
            <a:spLocks noChangeArrowheads="1"/>
          </p:cNvSpPr>
          <p:nvPr/>
        </p:nvSpPr>
        <p:spPr bwMode="auto">
          <a:xfrm>
            <a:off x="4876800" y="4038600"/>
            <a:ext cx="42672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34925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1pPr>
            <a:lvl2pPr>
              <a:tabLst>
                <a:tab pos="0" algn="l"/>
                <a:tab pos="34925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2pPr>
            <a:lvl3pPr>
              <a:tabLst>
                <a:tab pos="0" algn="l"/>
                <a:tab pos="34925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3pPr>
            <a:lvl4pPr>
              <a:tabLst>
                <a:tab pos="0" algn="l"/>
                <a:tab pos="34925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4pPr>
            <a:lvl5pPr>
              <a:tabLst>
                <a:tab pos="0" algn="l"/>
                <a:tab pos="34925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5pPr>
            <a:lvl6pPr eaLnBrk="0" fontAlgn="base" hangingPunct="0">
              <a:spcBef>
                <a:spcPct val="0"/>
              </a:spcBef>
              <a:spcAft>
                <a:spcPct val="0"/>
              </a:spcAft>
              <a:tabLst>
                <a:tab pos="0" algn="l"/>
                <a:tab pos="34925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6pPr>
            <a:lvl7pPr eaLnBrk="0" fontAlgn="base" hangingPunct="0">
              <a:spcBef>
                <a:spcPct val="0"/>
              </a:spcBef>
              <a:spcAft>
                <a:spcPct val="0"/>
              </a:spcAft>
              <a:tabLst>
                <a:tab pos="0" algn="l"/>
                <a:tab pos="34925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7pPr>
            <a:lvl8pPr eaLnBrk="0" fontAlgn="base" hangingPunct="0">
              <a:spcBef>
                <a:spcPct val="0"/>
              </a:spcBef>
              <a:spcAft>
                <a:spcPct val="0"/>
              </a:spcAft>
              <a:tabLst>
                <a:tab pos="0" algn="l"/>
                <a:tab pos="34925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8pPr>
            <a:lvl9pPr eaLnBrk="0" fontAlgn="base" hangingPunct="0">
              <a:spcBef>
                <a:spcPct val="0"/>
              </a:spcBef>
              <a:spcAft>
                <a:spcPct val="0"/>
              </a:spcAft>
              <a:tabLst>
                <a:tab pos="0" algn="l"/>
                <a:tab pos="34925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9pPr>
          </a:lstStyle>
          <a:p>
            <a:pPr>
              <a:lnSpc>
                <a:spcPct val="80000"/>
              </a:lnSpc>
              <a:spcBef>
                <a:spcPts val="1125"/>
              </a:spcBef>
              <a:buClr>
                <a:srgbClr val="003399"/>
              </a:buClr>
              <a:buSzPct val="100000"/>
              <a:buFont typeface="Arial" charset="0"/>
              <a:buNone/>
            </a:pPr>
            <a:r>
              <a:rPr lang="en-GB" sz="2000">
                <a:solidFill>
                  <a:srgbClr val="003399"/>
                </a:solidFill>
              </a:rPr>
              <a:t>Appropriate management consists </a:t>
            </a:r>
            <a:br>
              <a:rPr lang="en-GB" sz="2000">
                <a:solidFill>
                  <a:srgbClr val="003399"/>
                </a:solidFill>
              </a:rPr>
            </a:br>
            <a:r>
              <a:rPr lang="en-GB" sz="2000">
                <a:solidFill>
                  <a:srgbClr val="003399"/>
                </a:solidFill>
              </a:rPr>
              <a:t>of which of the following?</a:t>
            </a:r>
          </a:p>
          <a:p>
            <a:pPr>
              <a:lnSpc>
                <a:spcPct val="80000"/>
              </a:lnSpc>
              <a:spcBef>
                <a:spcPts val="1125"/>
              </a:spcBef>
              <a:buClr>
                <a:srgbClr val="003399"/>
              </a:buClr>
              <a:buSzPct val="100000"/>
              <a:buFont typeface="Arial" charset="0"/>
              <a:buChar char="1"/>
            </a:pPr>
            <a:r>
              <a:rPr lang="en-GB" sz="2000">
                <a:solidFill>
                  <a:srgbClr val="003399"/>
                </a:solidFill>
              </a:rPr>
              <a:t>. 	Misoprostol 800 µg vaginally</a:t>
            </a:r>
          </a:p>
          <a:p>
            <a:pPr>
              <a:lnSpc>
                <a:spcPct val="80000"/>
              </a:lnSpc>
              <a:spcBef>
                <a:spcPts val="1125"/>
              </a:spcBef>
              <a:buClr>
                <a:srgbClr val="003399"/>
              </a:buClr>
              <a:buSzPct val="100000"/>
              <a:buFont typeface="Arial" charset="0"/>
              <a:buChar char="2"/>
            </a:pPr>
            <a:r>
              <a:rPr lang="en-GB" sz="2000">
                <a:solidFill>
                  <a:srgbClr val="003399"/>
                </a:solidFill>
              </a:rPr>
              <a:t>. 	STAT </a:t>
            </a:r>
            <a:r>
              <a:rPr lang="en-GB" sz="2000">
                <a:solidFill>
                  <a:srgbClr val="003399"/>
                </a:solidFill>
                <a:latin typeface="Symbol" charset="0"/>
              </a:rPr>
              <a:t></a:t>
            </a:r>
            <a:r>
              <a:rPr lang="en-GB" sz="2000">
                <a:solidFill>
                  <a:srgbClr val="003399"/>
                </a:solidFill>
              </a:rPr>
              <a:t>-hCG levels </a:t>
            </a:r>
          </a:p>
          <a:p>
            <a:pPr>
              <a:lnSpc>
                <a:spcPct val="80000"/>
              </a:lnSpc>
              <a:spcBef>
                <a:spcPts val="1125"/>
              </a:spcBef>
              <a:buClr>
                <a:srgbClr val="003399"/>
              </a:buClr>
              <a:buSzPct val="100000"/>
              <a:buFont typeface="Arial" charset="0"/>
              <a:buChar char="3"/>
            </a:pPr>
            <a:r>
              <a:rPr lang="en-GB" sz="2000">
                <a:solidFill>
                  <a:srgbClr val="003399"/>
                </a:solidFill>
              </a:rPr>
              <a:t>. 	Laparotomy </a:t>
            </a:r>
          </a:p>
          <a:p>
            <a:pPr>
              <a:lnSpc>
                <a:spcPct val="80000"/>
              </a:lnSpc>
              <a:spcBef>
                <a:spcPts val="1125"/>
              </a:spcBef>
              <a:buClr>
                <a:srgbClr val="003399"/>
              </a:buClr>
              <a:buSzPct val="100000"/>
              <a:buFont typeface="Arial" charset="0"/>
              <a:buChar char="4"/>
            </a:pPr>
            <a:r>
              <a:rPr lang="en-GB" sz="2000">
                <a:solidFill>
                  <a:srgbClr val="003399"/>
                </a:solidFill>
              </a:rPr>
              <a:t>. 	Decline to perform an abortion, </a:t>
            </a:r>
            <a:br>
              <a:rPr lang="en-GB" sz="2000">
                <a:solidFill>
                  <a:srgbClr val="003399"/>
                </a:solidFill>
              </a:rPr>
            </a:br>
            <a:r>
              <a:rPr lang="en-GB" sz="2000">
                <a:solidFill>
                  <a:srgbClr val="003399"/>
                </a:solidFill>
              </a:rPr>
              <a:t>     as the patient has miscarried</a:t>
            </a:r>
          </a:p>
        </p:txBody>
      </p:sp>
      <p:sp>
        <p:nvSpPr>
          <p:cNvPr id="40963" name="Rectangle 3"/>
          <p:cNvSpPr>
            <a:spLocks noChangeArrowheads="1"/>
          </p:cNvSpPr>
          <p:nvPr>
            <p:ph type="title"/>
          </p:nvPr>
        </p:nvSpPr>
        <p:spPr>
          <a:xfrm>
            <a:off x="2819400" y="274638"/>
            <a:ext cx="58674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Case Study 4</a:t>
            </a:r>
          </a:p>
        </p:txBody>
      </p:sp>
      <p:pic>
        <p:nvPicPr>
          <p:cNvPr id="409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19200"/>
            <a:ext cx="3581400" cy="253841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Tree>
  </p:cSld>
  <p:clrMapOvr>
    <a:masterClrMapping/>
  </p:clrMapOvr>
  <p:transition xmlns:p14="http://schemas.microsoft.com/office/powerpoint/2010/mai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5102225" y="4191000"/>
            <a:ext cx="3660775"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5pPr>
            <a:lvl6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6pPr>
            <a:lvl7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7pPr>
            <a:lvl8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8pPr>
            <a:lvl9pP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charset="0"/>
                <a:ea typeface="ＭＳ Ｐゴシック" charset="0"/>
              </a:defRPr>
            </a:lvl9pPr>
          </a:lstStyle>
          <a:p>
            <a:pPr>
              <a:lnSpc>
                <a:spcPct val="93000"/>
              </a:lnSpc>
              <a:spcBef>
                <a:spcPts val="1125"/>
              </a:spcBef>
              <a:buClr>
                <a:srgbClr val="003399"/>
              </a:buClr>
              <a:buSzPct val="100000"/>
              <a:buFont typeface="Arial" charset="0"/>
              <a:buNone/>
            </a:pPr>
            <a:r>
              <a:rPr lang="en-GB" sz="2000">
                <a:solidFill>
                  <a:srgbClr val="003399"/>
                </a:solidFill>
              </a:rPr>
              <a:t>Treatment options include all </a:t>
            </a:r>
            <a:br>
              <a:rPr lang="en-GB" sz="2000">
                <a:solidFill>
                  <a:srgbClr val="003399"/>
                </a:solidFill>
              </a:rPr>
            </a:br>
            <a:r>
              <a:rPr lang="en-GB" sz="2000">
                <a:solidFill>
                  <a:srgbClr val="003399"/>
                </a:solidFill>
              </a:rPr>
              <a:t>of the following except:</a:t>
            </a:r>
          </a:p>
          <a:p>
            <a:pPr>
              <a:lnSpc>
                <a:spcPct val="90000"/>
              </a:lnSpc>
              <a:spcBef>
                <a:spcPts val="1125"/>
              </a:spcBef>
              <a:buClr>
                <a:srgbClr val="003399"/>
              </a:buClr>
              <a:buSzPct val="100000"/>
              <a:buFont typeface="Arial" charset="0"/>
              <a:buNone/>
            </a:pPr>
            <a:r>
              <a:rPr lang="en-GB" sz="2000">
                <a:solidFill>
                  <a:srgbClr val="003399"/>
                </a:solidFill>
              </a:rPr>
              <a:t>1. Vacuum aspiration</a:t>
            </a:r>
          </a:p>
          <a:p>
            <a:pPr>
              <a:lnSpc>
                <a:spcPct val="90000"/>
              </a:lnSpc>
              <a:spcBef>
                <a:spcPts val="1125"/>
              </a:spcBef>
              <a:buClr>
                <a:srgbClr val="003399"/>
              </a:buClr>
              <a:buSzPct val="100000"/>
              <a:buFont typeface="Arial" charset="0"/>
              <a:buNone/>
            </a:pPr>
            <a:r>
              <a:rPr lang="en-GB" sz="2000">
                <a:solidFill>
                  <a:srgbClr val="003399"/>
                </a:solidFill>
              </a:rPr>
              <a:t>2. Trial of methergine, 0.2 mg IM</a:t>
            </a:r>
          </a:p>
          <a:p>
            <a:pPr>
              <a:lnSpc>
                <a:spcPct val="90000"/>
              </a:lnSpc>
              <a:spcBef>
                <a:spcPts val="1125"/>
              </a:spcBef>
              <a:buClr>
                <a:srgbClr val="003399"/>
              </a:buClr>
              <a:buSzPct val="100000"/>
              <a:buFont typeface="Arial" charset="0"/>
              <a:buNone/>
            </a:pPr>
            <a:r>
              <a:rPr lang="en-GB" sz="2000">
                <a:solidFill>
                  <a:srgbClr val="003399"/>
                </a:solidFill>
              </a:rPr>
              <a:t>3. Repeat mifepristone</a:t>
            </a:r>
          </a:p>
          <a:p>
            <a:pPr>
              <a:lnSpc>
                <a:spcPct val="90000"/>
              </a:lnSpc>
              <a:spcBef>
                <a:spcPts val="1125"/>
              </a:spcBef>
              <a:buClr>
                <a:srgbClr val="003399"/>
              </a:buClr>
              <a:buSzPct val="100000"/>
              <a:buFont typeface="Arial" charset="0"/>
              <a:buNone/>
            </a:pPr>
            <a:r>
              <a:rPr lang="en-GB" sz="2000">
                <a:solidFill>
                  <a:srgbClr val="003399"/>
                </a:solidFill>
              </a:rPr>
              <a:t>4. Expectant management</a:t>
            </a:r>
          </a:p>
        </p:txBody>
      </p:sp>
      <p:sp>
        <p:nvSpPr>
          <p:cNvPr id="41986" name="Text Box 2"/>
          <p:cNvSpPr txBox="1">
            <a:spLocks noChangeArrowheads="1"/>
          </p:cNvSpPr>
          <p:nvPr/>
        </p:nvSpPr>
        <p:spPr bwMode="auto">
          <a:xfrm>
            <a:off x="990600" y="1676400"/>
            <a:ext cx="3581400" cy="497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284163" indent="-158750">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chemeClr val="tx1"/>
                </a:solidFill>
                <a:latin typeface="Times New Roman" charset="0"/>
                <a:ea typeface="ＭＳ Ｐゴシック" charset="0"/>
              </a:defRPr>
            </a:lvl1pPr>
            <a:lvl2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chemeClr val="tx1"/>
                </a:solidFill>
                <a:latin typeface="Times New Roman" charset="0"/>
                <a:ea typeface="ＭＳ Ｐゴシック" charset="0"/>
              </a:defRPr>
            </a:lvl2pPr>
            <a:lvl3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chemeClr val="tx1"/>
                </a:solidFill>
                <a:latin typeface="Times New Roman" charset="0"/>
                <a:ea typeface="ＭＳ Ｐゴシック" charset="0"/>
              </a:defRPr>
            </a:lvl3pPr>
            <a:lvl4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chemeClr val="tx1"/>
                </a:solidFill>
                <a:latin typeface="Times New Roman" charset="0"/>
                <a:ea typeface="ＭＳ Ｐゴシック" charset="0"/>
              </a:defRPr>
            </a:lvl4pPr>
            <a:lvl5pPr>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chemeClr val="tx1"/>
                </a:solidFill>
                <a:latin typeface="Times New Roman" charset="0"/>
                <a:ea typeface="ＭＳ Ｐゴシック" charset="0"/>
              </a:defRPr>
            </a:lvl5pPr>
            <a:lvl6pPr eaLnBrk="0" fontAlgn="base" hangingPunct="0">
              <a:spcBef>
                <a:spcPct val="0"/>
              </a:spcBef>
              <a:spcAft>
                <a:spcPct val="0"/>
              </a:spcAft>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chemeClr val="tx1"/>
                </a:solidFill>
                <a:latin typeface="Times New Roman" charset="0"/>
                <a:ea typeface="ＭＳ Ｐゴシック" charset="0"/>
              </a:defRPr>
            </a:lvl6pPr>
            <a:lvl7pPr eaLnBrk="0" fontAlgn="base" hangingPunct="0">
              <a:spcBef>
                <a:spcPct val="0"/>
              </a:spcBef>
              <a:spcAft>
                <a:spcPct val="0"/>
              </a:spcAft>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chemeClr val="tx1"/>
                </a:solidFill>
                <a:latin typeface="Times New Roman" charset="0"/>
                <a:ea typeface="ＭＳ Ｐゴシック" charset="0"/>
              </a:defRPr>
            </a:lvl7pPr>
            <a:lvl8pPr eaLnBrk="0" fontAlgn="base" hangingPunct="0">
              <a:spcBef>
                <a:spcPct val="0"/>
              </a:spcBef>
              <a:spcAft>
                <a:spcPct val="0"/>
              </a:spcAft>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chemeClr val="tx1"/>
                </a:solidFill>
                <a:latin typeface="Times New Roman" charset="0"/>
                <a:ea typeface="ＭＳ Ｐゴシック" charset="0"/>
              </a:defRPr>
            </a:lvl8pPr>
            <a:lvl9pPr eaLnBrk="0" fontAlgn="base" hangingPunct="0">
              <a:spcBef>
                <a:spcPct val="0"/>
              </a:spcBef>
              <a:spcAft>
                <a:spcPct val="0"/>
              </a:spcAft>
              <a:tabLst>
                <a:tab pos="284163" algn="l"/>
                <a:tab pos="1198563" algn="l"/>
                <a:tab pos="2112963" algn="l"/>
                <a:tab pos="3027363" algn="l"/>
                <a:tab pos="3941763" algn="l"/>
                <a:tab pos="4856163" algn="l"/>
                <a:tab pos="5770563" algn="l"/>
                <a:tab pos="6684963" algn="l"/>
                <a:tab pos="7599363" algn="l"/>
                <a:tab pos="8513763" algn="l"/>
                <a:tab pos="9428163" algn="l"/>
                <a:tab pos="10342563" algn="l"/>
              </a:tabLst>
              <a:defRPr sz="2400">
                <a:solidFill>
                  <a:schemeClr val="tx1"/>
                </a:solidFill>
                <a:latin typeface="Times New Roman" charset="0"/>
                <a:ea typeface="ＭＳ Ｐゴシック" charset="0"/>
              </a:defRPr>
            </a:lvl9pPr>
          </a:lstStyle>
          <a:p>
            <a:pPr>
              <a:lnSpc>
                <a:spcPct val="93000"/>
              </a:lnSpc>
              <a:spcBef>
                <a:spcPts val="1000"/>
              </a:spcBef>
              <a:buClr>
                <a:srgbClr val="003399"/>
              </a:buClr>
              <a:buSzPct val="85000"/>
              <a:buFont typeface="Arial" charset="0"/>
              <a:buChar char="•"/>
            </a:pPr>
            <a:r>
              <a:rPr lang="en-GB" sz="2000">
                <a:solidFill>
                  <a:srgbClr val="003399"/>
                </a:solidFill>
              </a:rPr>
              <a:t>30-year-old G</a:t>
            </a:r>
            <a:r>
              <a:rPr lang="en-GB" sz="2000" baseline="-25000">
                <a:solidFill>
                  <a:srgbClr val="003399"/>
                </a:solidFill>
              </a:rPr>
              <a:t>1</a:t>
            </a:r>
            <a:r>
              <a:rPr lang="en-GB" sz="2000">
                <a:solidFill>
                  <a:srgbClr val="003399"/>
                </a:solidFill>
              </a:rPr>
              <a:t>P</a:t>
            </a:r>
            <a:r>
              <a:rPr lang="en-GB" sz="2000" baseline="-25000">
                <a:solidFill>
                  <a:srgbClr val="003399"/>
                </a:solidFill>
              </a:rPr>
              <a:t>0</a:t>
            </a:r>
          </a:p>
          <a:p>
            <a:pPr>
              <a:spcBef>
                <a:spcPts val="1000"/>
              </a:spcBef>
              <a:buClr>
                <a:srgbClr val="003399"/>
              </a:buClr>
              <a:buSzPct val="85000"/>
              <a:buFont typeface="Arial" charset="0"/>
              <a:buChar char="•"/>
            </a:pPr>
            <a:r>
              <a:rPr lang="en-GB" sz="2000">
                <a:solidFill>
                  <a:srgbClr val="003399"/>
                </a:solidFill>
              </a:rPr>
              <a:t>12 days status post </a:t>
            </a:r>
            <a:br>
              <a:rPr lang="en-GB" sz="2000">
                <a:solidFill>
                  <a:srgbClr val="003399"/>
                </a:solidFill>
              </a:rPr>
            </a:br>
            <a:r>
              <a:rPr lang="en-GB" sz="2000">
                <a:solidFill>
                  <a:srgbClr val="003399"/>
                </a:solidFill>
              </a:rPr>
              <a:t>mifepristone/misoprostol</a:t>
            </a:r>
          </a:p>
          <a:p>
            <a:pPr>
              <a:spcBef>
                <a:spcPts val="1000"/>
              </a:spcBef>
              <a:buClr>
                <a:srgbClr val="003399"/>
              </a:buClr>
              <a:buSzPct val="85000"/>
              <a:buFont typeface="Arial" charset="0"/>
              <a:buChar char="•"/>
            </a:pPr>
            <a:r>
              <a:rPr lang="en-GB" sz="2000">
                <a:solidFill>
                  <a:srgbClr val="003399"/>
                </a:solidFill>
              </a:rPr>
              <a:t>Reports continuous bleeding since taking misoprostol </a:t>
            </a:r>
          </a:p>
          <a:p>
            <a:pPr>
              <a:spcBef>
                <a:spcPts val="1000"/>
              </a:spcBef>
              <a:buClr>
                <a:srgbClr val="003399"/>
              </a:buClr>
              <a:buSzPct val="85000"/>
              <a:buFont typeface="Arial" charset="0"/>
              <a:buChar char="•"/>
            </a:pPr>
            <a:r>
              <a:rPr lang="en-GB" sz="2000">
                <a:solidFill>
                  <a:srgbClr val="003399"/>
                </a:solidFill>
              </a:rPr>
              <a:t>No persistent pain</a:t>
            </a:r>
          </a:p>
          <a:p>
            <a:pPr>
              <a:spcBef>
                <a:spcPts val="1000"/>
              </a:spcBef>
              <a:buClr>
                <a:srgbClr val="003399"/>
              </a:buClr>
              <a:buSzPct val="85000"/>
              <a:buFont typeface="Arial" charset="0"/>
              <a:buChar char="•"/>
            </a:pPr>
            <a:r>
              <a:rPr lang="en-GB" sz="2000">
                <a:solidFill>
                  <a:srgbClr val="003399"/>
                </a:solidFill>
              </a:rPr>
              <a:t>Afebrile (temp 98.7</a:t>
            </a:r>
            <a:r>
              <a:rPr lang="en-GB" sz="2000" baseline="30000">
                <a:solidFill>
                  <a:srgbClr val="003399"/>
                </a:solidFill>
              </a:rPr>
              <a:t>0</a:t>
            </a:r>
            <a:r>
              <a:rPr lang="en-GB" sz="2000">
                <a:solidFill>
                  <a:srgbClr val="003399"/>
                </a:solidFill>
              </a:rPr>
              <a:t> F)</a:t>
            </a:r>
          </a:p>
          <a:p>
            <a:pPr>
              <a:spcBef>
                <a:spcPts val="1000"/>
              </a:spcBef>
              <a:buClr>
                <a:srgbClr val="003399"/>
              </a:buClr>
              <a:buSzPct val="85000"/>
              <a:buFont typeface="Arial" charset="0"/>
              <a:buChar char="•"/>
            </a:pPr>
            <a:r>
              <a:rPr lang="en-GB" sz="2000">
                <a:solidFill>
                  <a:srgbClr val="003399"/>
                </a:solidFill>
              </a:rPr>
              <a:t>BP 114/78; HR 74</a:t>
            </a:r>
          </a:p>
          <a:p>
            <a:pPr>
              <a:spcBef>
                <a:spcPts val="1000"/>
              </a:spcBef>
              <a:buClr>
                <a:srgbClr val="003399"/>
              </a:buClr>
              <a:buSzPct val="85000"/>
              <a:buFont typeface="Arial" charset="0"/>
              <a:buChar char="•"/>
            </a:pPr>
            <a:r>
              <a:rPr lang="en-GB" sz="2000">
                <a:solidFill>
                  <a:srgbClr val="003399"/>
                </a:solidFill>
              </a:rPr>
              <a:t>Hct: 31%</a:t>
            </a:r>
          </a:p>
          <a:p>
            <a:pPr>
              <a:spcBef>
                <a:spcPts val="1000"/>
              </a:spcBef>
              <a:buClr>
                <a:srgbClr val="003399"/>
              </a:buClr>
              <a:buSzPct val="85000"/>
              <a:buFont typeface="Arial" charset="0"/>
              <a:buChar char="•"/>
            </a:pPr>
            <a:r>
              <a:rPr lang="en-GB" sz="2000">
                <a:solidFill>
                  <a:srgbClr val="003399"/>
                </a:solidFill>
              </a:rPr>
              <a:t>Ultrasound: widened endometrial stripe (2 cm)</a:t>
            </a:r>
          </a:p>
          <a:p>
            <a:pPr>
              <a:buClr>
                <a:srgbClr val="003399"/>
              </a:buClr>
              <a:buSzPct val="100000"/>
              <a:buFont typeface="Arial" charset="0"/>
              <a:buNone/>
            </a:pPr>
            <a:endParaRPr lang="en-GB" sz="2000">
              <a:solidFill>
                <a:srgbClr val="003399"/>
              </a:solidFill>
            </a:endParaRPr>
          </a:p>
        </p:txBody>
      </p:sp>
      <p:sp>
        <p:nvSpPr>
          <p:cNvPr id="41987" name="Rectangle 3"/>
          <p:cNvSpPr>
            <a:spLocks noChangeArrowheads="1"/>
          </p:cNvSpPr>
          <p:nvPr>
            <p:ph type="title"/>
          </p:nvPr>
        </p:nvSpPr>
        <p:spPr>
          <a:xfrm>
            <a:off x="2819400" y="274638"/>
            <a:ext cx="58674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Case Study 5</a:t>
            </a:r>
          </a:p>
        </p:txBody>
      </p:sp>
      <p:pic>
        <p:nvPicPr>
          <p:cNvPr id="419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219200"/>
            <a:ext cx="3048000" cy="259238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Tree>
  </p:cSld>
  <p:clrMapOvr>
    <a:masterClrMapping/>
  </p:clrMapOvr>
  <p:transition xmlns:p14="http://schemas.microsoft.com/office/powerpoint/2010/mai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545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ph type="title"/>
          </p:nvPr>
        </p:nvSpPr>
        <p:spPr>
          <a:xfrm>
            <a:off x="2819400" y="274638"/>
            <a:ext cx="58674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Overview</a:t>
            </a:r>
          </a:p>
        </p:txBody>
      </p:sp>
      <p:sp>
        <p:nvSpPr>
          <p:cNvPr id="8194" name="Rectangle 2"/>
          <p:cNvSpPr>
            <a:spLocks noGrp="1" noChangeArrowheads="1"/>
          </p:cNvSpPr>
          <p:nvPr>
            <p:ph type="body" idx="4294967295"/>
          </p:nvPr>
        </p:nvSpPr>
        <p:spPr>
          <a:xfrm>
            <a:off x="1066800" y="1752600"/>
            <a:ext cx="8229600" cy="3886200"/>
          </a:xfrm>
          <a:ln/>
        </p:spPr>
        <p:txBody>
          <a:bodyPr/>
          <a:lstStyle/>
          <a:p>
            <a:pPr>
              <a:lnSpc>
                <a:spcPct val="9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solidFill>
                  <a:srgbClr val="003399"/>
                </a:solidFill>
              </a:rPr>
              <a:t>Background: safety, definitions, counseling issues</a:t>
            </a:r>
          </a:p>
          <a:p>
            <a:pPr>
              <a:spcBef>
                <a:spcPts val="2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80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ja-JP" altLang="en-GB">
                <a:latin typeface="Arial"/>
              </a:rPr>
              <a:t>“</a:t>
            </a:r>
            <a:r>
              <a:rPr lang="en-GB"/>
              <a:t>Expected</a:t>
            </a:r>
            <a:r>
              <a:rPr lang="ja-JP" altLang="en-GB">
                <a:latin typeface="Arial"/>
              </a:rPr>
              <a:t>”</a:t>
            </a:r>
            <a:r>
              <a:rPr lang="en-GB"/>
              <a:t> side effects and their management</a:t>
            </a:r>
          </a:p>
          <a:p>
            <a:pPr>
              <a:spcBef>
                <a:spcPts val="2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80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Complications and their management</a:t>
            </a:r>
          </a:p>
          <a:p>
            <a:pPr>
              <a:spcBef>
                <a:spcPts val="2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80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Case studies</a:t>
            </a:r>
          </a:p>
          <a:p>
            <a:pPr>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p>
        </p:txBody>
      </p:sp>
    </p:spTree>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ph type="title"/>
          </p:nvPr>
        </p:nvSpPr>
        <p:spPr>
          <a:xfrm>
            <a:off x="2819400" y="274638"/>
            <a:ext cx="58674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Outstanding Safety Record	</a:t>
            </a:r>
          </a:p>
        </p:txBody>
      </p:sp>
      <p:sp>
        <p:nvSpPr>
          <p:cNvPr id="9218" name="Rectangle 2"/>
          <p:cNvSpPr>
            <a:spLocks noGrp="1" noChangeArrowheads="1"/>
          </p:cNvSpPr>
          <p:nvPr>
            <p:ph type="body" idx="4294967295"/>
          </p:nvPr>
        </p:nvSpPr>
        <p:spPr>
          <a:xfrm>
            <a:off x="1066800" y="1524000"/>
            <a:ext cx="7543800" cy="4724400"/>
          </a:xfrm>
          <a:ln/>
        </p:spPr>
        <p:txBody>
          <a:bodyPr/>
          <a:lstStyle/>
          <a:p>
            <a:pPr>
              <a:lnSpc>
                <a:spcPct val="9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Mifepristone/misoprostol</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Impressive safety record in 400,000 U.S. women</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Used safely by millions of women worldwide</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Methotrexate/misoprostol</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More than 5,000 cases in the published literature</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Used safely by tens of thousands of women</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Misoprostol alone</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Important option where mifepristone and methotrexate are not available or affordable</a:t>
            </a:r>
          </a:p>
        </p:txBody>
      </p:sp>
    </p:spTree>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571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ph type="title"/>
          </p:nvPr>
        </p:nvSpPr>
        <p:spPr>
          <a:xfrm>
            <a:off x="2895600" y="274638"/>
            <a:ext cx="57912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Definitions</a:t>
            </a:r>
          </a:p>
        </p:txBody>
      </p:sp>
      <p:sp>
        <p:nvSpPr>
          <p:cNvPr id="11266" name="Rectangle 2"/>
          <p:cNvSpPr>
            <a:spLocks noGrp="1" noChangeArrowheads="1"/>
          </p:cNvSpPr>
          <p:nvPr>
            <p:ph type="body" idx="4294967295"/>
          </p:nvPr>
        </p:nvSpPr>
        <p:spPr>
          <a:xfrm>
            <a:off x="1066800" y="1752600"/>
            <a:ext cx="6629400" cy="4343400"/>
          </a:xfrm>
          <a:ln/>
        </p:spPr>
        <p:txBody>
          <a:bodyPr/>
          <a:lstStyle/>
          <a:p>
            <a:pPr marL="0" indent="60325">
              <a:lnSpc>
                <a:spcPct val="90000"/>
              </a:lnSpc>
              <a:spcBef>
                <a:spcPts val="700"/>
              </a:spcBef>
              <a:buFont typeface="Times" charset="0"/>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sz="2800" i="1" u="sng">
                <a:solidFill>
                  <a:srgbClr val="003399"/>
                </a:solidFill>
                <a:latin typeface="Times" charset="0"/>
              </a:rPr>
              <a:t>Side Effect</a:t>
            </a:r>
          </a:p>
          <a:p>
            <a:pPr marL="0" indent="60325">
              <a:lnSpc>
                <a:spcPct val="90000"/>
              </a:lnSpc>
              <a:spcBef>
                <a:spcPts val="600"/>
              </a:spcBef>
              <a:buFont typeface="Arial" charset="0"/>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sz="2200"/>
              <a:t>	</a:t>
            </a:r>
            <a:r>
              <a:rPr lang="en-GB" sz="2400"/>
              <a:t>Effect of treatment, other than the intended 	outcome, that might include physiological </a:t>
            </a:r>
            <a:br>
              <a:rPr lang="en-GB" sz="2400"/>
            </a:br>
            <a:r>
              <a:rPr lang="en-GB" sz="2400"/>
              <a:t>	or psychological consequences</a:t>
            </a:r>
          </a:p>
          <a:p>
            <a:pPr marL="0" indent="60325">
              <a:lnSpc>
                <a:spcPct val="90000"/>
              </a:lnSpc>
              <a:spcBef>
                <a:spcPts val="550"/>
              </a:spcBef>
              <a:buFont typeface="Arial" charset="0"/>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GB" sz="2200"/>
          </a:p>
          <a:p>
            <a:pPr marL="0" indent="60325">
              <a:lnSpc>
                <a:spcPct val="90000"/>
              </a:lnSpc>
              <a:spcBef>
                <a:spcPts val="700"/>
              </a:spcBef>
              <a:buFont typeface="Times" charset="0"/>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sz="2800" i="1" u="sng">
                <a:solidFill>
                  <a:srgbClr val="003399"/>
                </a:solidFill>
                <a:latin typeface="Times" charset="0"/>
              </a:rPr>
              <a:t>Complication</a:t>
            </a:r>
          </a:p>
          <a:p>
            <a:pPr marL="0" indent="60325">
              <a:lnSpc>
                <a:spcPct val="90000"/>
              </a:lnSpc>
              <a:spcBef>
                <a:spcPts val="600"/>
              </a:spcBef>
              <a:buFont typeface="Arial" charset="0"/>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GB" sz="2200"/>
              <a:t>	</a:t>
            </a:r>
            <a:r>
              <a:rPr lang="en-GB" sz="2400"/>
              <a:t>Effect resulting from treatment that has</a:t>
            </a:r>
            <a:br>
              <a:rPr lang="en-GB" sz="2400"/>
            </a:br>
            <a:r>
              <a:rPr lang="en-GB" sz="2400"/>
              <a:t> 	potentially serious clinical consequences </a:t>
            </a:r>
            <a:br>
              <a:rPr lang="en-GB" sz="2400"/>
            </a:br>
            <a:r>
              <a:rPr lang="en-GB" sz="2400"/>
              <a:t>	and requires medical intervention</a:t>
            </a:r>
          </a:p>
          <a:p>
            <a:pPr marL="0" indent="60325">
              <a:lnSpc>
                <a:spcPct val="90000"/>
              </a:lnSpc>
              <a:spcBef>
                <a:spcPts val="600"/>
              </a:spcBef>
              <a:buFont typeface="Arial" charset="0"/>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GB" sz="2400"/>
          </a:p>
        </p:txBody>
      </p:sp>
    </p:spTree>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ph type="title"/>
          </p:nvPr>
        </p:nvSpPr>
        <p:spPr>
          <a:xfrm>
            <a:off x="2819400" y="274638"/>
            <a:ext cx="58674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Abortion Counseling</a:t>
            </a:r>
          </a:p>
        </p:txBody>
      </p:sp>
      <p:sp>
        <p:nvSpPr>
          <p:cNvPr id="12290" name="Rectangle 2"/>
          <p:cNvSpPr>
            <a:spLocks noGrp="1" noChangeArrowheads="1"/>
          </p:cNvSpPr>
          <p:nvPr>
            <p:ph type="body" idx="4294967295"/>
          </p:nvPr>
        </p:nvSpPr>
        <p:spPr>
          <a:xfrm>
            <a:off x="1066800" y="1752600"/>
            <a:ext cx="7543800" cy="3886200"/>
          </a:xfrm>
          <a:ln/>
        </p:spPr>
        <p:txBody>
          <a:bodyPr/>
          <a:lstStyle/>
          <a:p>
            <a:pPr>
              <a:lnSpc>
                <a:spcPct val="9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Women will be more involved in the </a:t>
            </a:r>
            <a:br>
              <a:rPr lang="en-GB"/>
            </a:br>
            <a:r>
              <a:rPr lang="en-GB"/>
              <a:t>process of medical abortion as compared </a:t>
            </a:r>
            <a:br>
              <a:rPr lang="en-GB"/>
            </a:br>
            <a:r>
              <a:rPr lang="en-GB"/>
              <a:t>to vacuum aspiration</a:t>
            </a:r>
          </a:p>
          <a:p>
            <a:pPr>
              <a:spcBef>
                <a:spcPts val="2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80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Preparing women for side effects is a critical component of counseling</a:t>
            </a:r>
          </a:p>
          <a:p>
            <a:pPr>
              <a:spcBef>
                <a:spcPts val="200"/>
              </a:spcBef>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80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The quality of counseling correlates with the </a:t>
            </a:r>
            <a:br>
              <a:rPr lang="en-GB"/>
            </a:br>
            <a:r>
              <a:rPr lang="en-GB"/>
              <a:t>level of patient satisfaction with abortion care</a:t>
            </a:r>
          </a:p>
        </p:txBody>
      </p:sp>
    </p:spTree>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ph type="title"/>
          </p:nvPr>
        </p:nvSpPr>
        <p:spPr>
          <a:xfrm>
            <a:off x="2819400" y="274638"/>
            <a:ext cx="58674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Abortion Counseling</a:t>
            </a:r>
          </a:p>
        </p:txBody>
      </p:sp>
      <p:sp>
        <p:nvSpPr>
          <p:cNvPr id="13314" name="Rectangle 2"/>
          <p:cNvSpPr>
            <a:spLocks noGrp="1" noChangeArrowheads="1"/>
          </p:cNvSpPr>
          <p:nvPr>
            <p:ph type="body" idx="4294967295"/>
          </p:nvPr>
        </p:nvSpPr>
        <p:spPr>
          <a:xfrm>
            <a:off x="1066800" y="1752600"/>
            <a:ext cx="7467600" cy="4343400"/>
          </a:xfrm>
          <a:ln/>
        </p:spPr>
        <p:txBody>
          <a:bodyPr/>
          <a:lstStyle/>
          <a:p>
            <a:pPr>
              <a:lnSpc>
                <a:spcPct val="93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Vacuum aspiration</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Serious complications rare and usually result </a:t>
            </a:r>
            <a:br>
              <a:rPr lang="en-GB"/>
            </a:br>
            <a:r>
              <a:rPr lang="en-GB"/>
              <a:t>from anesthesia or instrumentation of the uterus</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Side effects rarely reported</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Medical abortion</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Serious complications rare</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Most side effects are medication-induced: </a:t>
            </a:r>
            <a:br>
              <a:rPr lang="en-GB"/>
            </a:br>
            <a:r>
              <a:rPr lang="en-GB"/>
              <a:t>nausea, vomiting, diarrhea, fever</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Process of aborting has </a:t>
            </a:r>
            <a:r>
              <a:rPr lang="ja-JP" altLang="en-GB">
                <a:latin typeface="Arial"/>
              </a:rPr>
              <a:t>“</a:t>
            </a:r>
            <a:r>
              <a:rPr lang="en-GB"/>
              <a:t>side effects</a:t>
            </a:r>
            <a:r>
              <a:rPr lang="ja-JP" altLang="en-GB">
                <a:latin typeface="Arial"/>
              </a:rPr>
              <a:t>”</a:t>
            </a:r>
            <a:endParaRPr lang="en-GB"/>
          </a:p>
          <a:p>
            <a:pPr lvl="1">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p>
        </p:txBody>
      </p:sp>
    </p:spTree>
  </p:cSld>
  <p:clrMapOvr>
    <a:masterClrMapping/>
  </p:clrMapOvr>
  <p:transition xmlns:p14="http://schemas.microsoft.com/office/powerpoint/2010/main" spd="med"/>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Arial Unicode MS"/>
      </a:majorFont>
      <a:minorFont>
        <a:latin typeface="Arial"/>
        <a:ea typeface="ＭＳ Ｐゴシック"/>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a:ln>
              <a:noFill/>
            </a:ln>
            <a:solidFill>
              <a:schemeClr val="bg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a:ln>
              <a:noFill/>
            </a:ln>
            <a:solidFill>
              <a:schemeClr val="bg1"/>
            </a:solidFill>
            <a:effectLst/>
            <a:latin typeface="Times New Roman" charset="0"/>
            <a:ea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a:ln>
              <a:noFill/>
            </a:ln>
            <a:solidFill>
              <a:schemeClr val="bg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a:ln>
              <a:noFill/>
            </a:ln>
            <a:solidFill>
              <a:schemeClr val="bg1"/>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alifornian FB"/>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a:ln>
              <a:noFill/>
            </a:ln>
            <a:solidFill>
              <a:schemeClr val="bg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a:ln>
              <a:noFill/>
            </a:ln>
            <a:solidFill>
              <a:schemeClr val="bg1"/>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TotalTime>
  <Words>8711</Words>
  <Application>Microsoft Macintosh PowerPoint</Application>
  <PresentationFormat>On-screen Show (4:3)</PresentationFormat>
  <Paragraphs>558</Paragraphs>
  <Slides>38</Slides>
  <Notes>33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38</vt:i4>
      </vt:variant>
    </vt:vector>
  </HeadingPairs>
  <TitlesOfParts>
    <vt:vector size="49" baseType="lpstr">
      <vt:lpstr>Times New Roman</vt:lpstr>
      <vt:lpstr>Arial Unicode MS</vt:lpstr>
      <vt:lpstr>Arial</vt:lpstr>
      <vt:lpstr>Californian FB</vt:lpstr>
      <vt:lpstr>Times</vt:lpstr>
      <vt:lpstr>Symbol</vt:lpstr>
      <vt:lpstr>Bookman Old Style</vt:lpstr>
      <vt:lpstr>Helvetica</vt:lpstr>
      <vt:lpstr>Office Theme</vt:lpstr>
      <vt:lpstr>Default Design</vt:lpstr>
      <vt:lpstr>Default Design</vt:lpstr>
      <vt:lpstr>PowerPoint Presentation</vt:lpstr>
      <vt:lpstr>PowerPoint Presentation</vt:lpstr>
      <vt:lpstr>Objectives</vt:lpstr>
      <vt:lpstr>Overview</vt:lpstr>
      <vt:lpstr>Outstanding Safety Record </vt:lpstr>
      <vt:lpstr>PowerPoint Presentation</vt:lpstr>
      <vt:lpstr>Definitions</vt:lpstr>
      <vt:lpstr>Abortion Counseling</vt:lpstr>
      <vt:lpstr>Abortion Counseling</vt:lpstr>
      <vt:lpstr>Overview</vt:lpstr>
      <vt:lpstr>Expected Side Effects of  Medical Abortion</vt:lpstr>
      <vt:lpstr>Management of  Common Side Effects: Pain</vt:lpstr>
      <vt:lpstr>Management of  Common Side Effects: Pain</vt:lpstr>
      <vt:lpstr>Management of  Common Side Effects: Bleeding</vt:lpstr>
      <vt:lpstr>Management of  Common Side Effects:  Nausea, Vomiting, and Diarrhea</vt:lpstr>
      <vt:lpstr>PowerPoint Presentation</vt:lpstr>
      <vt:lpstr>Management of  Common Side Effects: Fever/Chills</vt:lpstr>
      <vt:lpstr>Overview</vt:lpstr>
      <vt:lpstr>Medical Abortion: Complications</vt:lpstr>
      <vt:lpstr>Meta-Analysis: Various Regimens Mifepristone/Misoprostol (&lt; 49 days) </vt:lpstr>
      <vt:lpstr>Management of Complications: Continuing Pregnancy</vt:lpstr>
      <vt:lpstr>Management of Complications: Persistent Gestational Sac/Persistent Bleeding</vt:lpstr>
      <vt:lpstr>Persistent Gestational Sac</vt:lpstr>
      <vt:lpstr>Persistent Bleeding</vt:lpstr>
      <vt:lpstr>Management of Complications: Hemorrhage</vt:lpstr>
      <vt:lpstr>Management of Complications: Infection</vt:lpstr>
      <vt:lpstr>Management of Complications: Undiagnosed Ectopic Pregnancy</vt:lpstr>
      <vt:lpstr>PowerPoint Presentation</vt:lpstr>
      <vt:lpstr>Proposed Criteria for Surgical Intervention in Medical Abortion</vt:lpstr>
      <vt:lpstr>Timing of Surgical Intervention</vt:lpstr>
      <vt:lpstr>Conclusion</vt:lpstr>
      <vt:lpstr>Overview</vt:lpstr>
      <vt:lpstr>Case Study 1</vt:lpstr>
      <vt:lpstr>Case Study 2</vt:lpstr>
      <vt:lpstr>Case Study 3</vt:lpstr>
      <vt:lpstr>Case Study 4</vt:lpstr>
      <vt:lpstr>Case Study 5</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Jeremy Morgan</cp:lastModifiedBy>
  <cp:revision>7</cp:revision>
  <dcterms:modified xsi:type="dcterms:W3CDTF">2014-04-02T22:03:54Z</dcterms:modified>
</cp:coreProperties>
</file>